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63" r:id="rId2"/>
    <p:sldMasterId id="2147483737" r:id="rId3"/>
  </p:sldMasterIdLst>
  <p:notesMasterIdLst>
    <p:notesMasterId r:id="rId37"/>
  </p:notesMasterIdLst>
  <p:handoutMasterIdLst>
    <p:handoutMasterId r:id="rId38"/>
  </p:handoutMasterIdLst>
  <p:sldIdLst>
    <p:sldId id="500" r:id="rId4"/>
    <p:sldId id="504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06" r:id="rId14"/>
    <p:sldId id="515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29" r:id="rId23"/>
    <p:sldId id="530" r:id="rId24"/>
    <p:sldId id="531" r:id="rId25"/>
    <p:sldId id="532" r:id="rId26"/>
    <p:sldId id="533" r:id="rId27"/>
    <p:sldId id="534" r:id="rId28"/>
    <p:sldId id="535" r:id="rId29"/>
    <p:sldId id="536" r:id="rId30"/>
    <p:sldId id="537" r:id="rId31"/>
    <p:sldId id="538" r:id="rId32"/>
    <p:sldId id="539" r:id="rId33"/>
    <p:sldId id="540" r:id="rId34"/>
    <p:sldId id="541" r:id="rId35"/>
    <p:sldId id="542" r:id="rId36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E95"/>
    <a:srgbClr val="666D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333" autoAdjust="0"/>
  </p:normalViewPr>
  <p:slideViewPr>
    <p:cSldViewPr>
      <p:cViewPr varScale="1">
        <p:scale>
          <a:sx n="83" d="100"/>
          <a:sy n="83" d="100"/>
        </p:scale>
        <p:origin x="36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7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44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85F19-D439-4416-BB2B-783042A470BA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15F17-BDD4-4814-A3AA-9538762A91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532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4F5B5-510C-403F-9776-03713D8C3451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4CAB-F1A7-4387-93BE-84C2733217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58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C4CAB-F1A7-4387-93BE-84C273321703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7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50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4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0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28803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467544" y="1275605"/>
            <a:ext cx="6880220" cy="45719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 userDrawn="1"/>
        </p:nvSpPr>
        <p:spPr>
          <a:xfrm>
            <a:off x="454083" y="4443958"/>
            <a:ext cx="6048672" cy="45719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491" y="196495"/>
            <a:ext cx="1777509" cy="107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90564" cy="857250"/>
          </a:xfrm>
        </p:spPr>
        <p:txBody>
          <a:bodyPr>
            <a:noAutofit/>
          </a:bodyPr>
          <a:lstStyle>
            <a:lvl1pPr algn="l">
              <a:defRPr sz="3200" b="1" baseline="0">
                <a:solidFill>
                  <a:srgbClr val="1E3E9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236518" y="4803998"/>
            <a:ext cx="504056" cy="273844"/>
          </a:xfrm>
        </p:spPr>
        <p:txBody>
          <a:bodyPr/>
          <a:lstStyle>
            <a:lvl1pPr>
              <a:defRPr>
                <a:solidFill>
                  <a:srgbClr val="1E3E95"/>
                </a:solidFill>
              </a:defRPr>
            </a:lvl1pPr>
          </a:lstStyle>
          <a:p>
            <a:fld id="{0CCC3824-D7E9-4954-9A72-606B09BA567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51773"/>
            <a:ext cx="6880225" cy="25467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rgbClr val="666D64"/>
                </a:solidFill>
              </a:defRPr>
            </a:lvl1pPr>
            <a:lvl2pPr marL="457200" indent="0" algn="l">
              <a:buNone/>
              <a:defRPr sz="1600">
                <a:solidFill>
                  <a:srgbClr val="666D64"/>
                </a:solidFill>
              </a:defRPr>
            </a:lvl2pPr>
            <a:lvl3pPr>
              <a:defRPr sz="1000">
                <a:solidFill>
                  <a:srgbClr val="666D64"/>
                </a:solidFill>
              </a:defRPr>
            </a:lvl3pPr>
            <a:lvl4pPr>
              <a:defRPr sz="900">
                <a:solidFill>
                  <a:srgbClr val="666D64"/>
                </a:solidFill>
              </a:defRPr>
            </a:lvl4pPr>
            <a:lvl5pPr>
              <a:defRPr sz="900">
                <a:solidFill>
                  <a:srgbClr val="666D64"/>
                </a:solidFill>
              </a:defRPr>
            </a:lvl5pPr>
          </a:lstStyle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8236518" y="4803998"/>
            <a:ext cx="0" cy="288032"/>
          </a:xfrm>
          <a:prstGeom prst="line">
            <a:avLst/>
          </a:prstGeom>
          <a:ln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umsplatzhalter 3"/>
          <p:cNvSpPr txBox="1">
            <a:spLocks/>
          </p:cNvSpPr>
          <p:nvPr userDrawn="1"/>
        </p:nvSpPr>
        <p:spPr>
          <a:xfrm>
            <a:off x="395536" y="4785996"/>
            <a:ext cx="14401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04.04.2019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2" name="Datumsplatzhalter 3"/>
          <p:cNvSpPr txBox="1">
            <a:spLocks/>
          </p:cNvSpPr>
          <p:nvPr userDrawn="1"/>
        </p:nvSpPr>
        <p:spPr>
          <a:xfrm>
            <a:off x="6502755" y="4763720"/>
            <a:ext cx="151216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de-DE" dirty="0"/>
          </a:p>
        </p:txBody>
      </p:sp>
      <p:pic>
        <p:nvPicPr>
          <p:cNvPr id="13316" name="Picture 4" descr="http://www.ksb-emsland.de/fileadmin/user_upload/Goldschmid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12081"/>
            <a:ext cx="936104" cy="38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http://www.ksb-emsland.de/fileadmin/_processed_/csm_AOK_Logo_2811a027c3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90500"/>
            <a:ext cx="720080" cy="29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http://www.ksb-emsland.de/fileadmin/user_upload/Polytan_Homepage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870" y="4725135"/>
            <a:ext cx="751130" cy="31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wila 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46860"/>
            <a:ext cx="712628" cy="31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Grafik 19" descr="C:\Users\patrick\AppData\Local\Microsoft\Windows\INetCache\Content.Word\terrazym_orthim_logo_A4.png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134" y="4734677"/>
            <a:ext cx="540549" cy="357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25" y="4731990"/>
            <a:ext cx="757187" cy="32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468313" y="4711700"/>
            <a:ext cx="914400" cy="9144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24" name="Grafik 23" descr="https://www.lsb-niedersachsen.de/fileadmin/_processed_/1/4/csm_2017_11_Teaser_VerteilerNeu_DOSB-Sportabzeichen_862a18cec8.png"/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644" y="196495"/>
            <a:ext cx="1905000" cy="124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05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1569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467544" y="1085871"/>
            <a:ext cx="6880220" cy="45719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 userDrawn="1"/>
        </p:nvSpPr>
        <p:spPr>
          <a:xfrm>
            <a:off x="467544" y="4569974"/>
            <a:ext cx="1368152" cy="18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90564" cy="857250"/>
          </a:xfrm>
        </p:spPr>
        <p:txBody>
          <a:bodyPr>
            <a:noAutofit/>
          </a:bodyPr>
          <a:lstStyle>
            <a:lvl1pPr algn="l">
              <a:defRPr sz="3200" b="1" baseline="0">
                <a:solidFill>
                  <a:srgbClr val="1E3E9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236518" y="4803998"/>
            <a:ext cx="504056" cy="273844"/>
          </a:xfrm>
        </p:spPr>
        <p:txBody>
          <a:bodyPr/>
          <a:lstStyle>
            <a:lvl1pPr>
              <a:defRPr>
                <a:solidFill>
                  <a:srgbClr val="1E3E95"/>
                </a:solidFill>
              </a:defRPr>
            </a:lvl1pPr>
          </a:lstStyle>
          <a:p>
            <a:fld id="{0CCC3824-D7E9-4954-9A72-606B09BA567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51773"/>
            <a:ext cx="6880225" cy="25467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rgbClr val="666D64"/>
                </a:solidFill>
              </a:defRPr>
            </a:lvl1pPr>
            <a:lvl2pPr marL="457200" indent="0" algn="l">
              <a:buNone/>
              <a:defRPr sz="1600">
                <a:solidFill>
                  <a:srgbClr val="666D64"/>
                </a:solidFill>
              </a:defRPr>
            </a:lvl2pPr>
            <a:lvl3pPr>
              <a:defRPr sz="1000">
                <a:solidFill>
                  <a:srgbClr val="666D64"/>
                </a:solidFill>
              </a:defRPr>
            </a:lvl3pPr>
            <a:lvl4pPr>
              <a:defRPr sz="900">
                <a:solidFill>
                  <a:srgbClr val="666D64"/>
                </a:solidFill>
              </a:defRPr>
            </a:lvl4pPr>
            <a:lvl5pPr>
              <a:defRPr sz="900">
                <a:solidFill>
                  <a:srgbClr val="666D64"/>
                </a:solidFill>
              </a:defRPr>
            </a:lvl5pPr>
          </a:lstStyle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8236518" y="4803998"/>
            <a:ext cx="0" cy="288032"/>
          </a:xfrm>
          <a:prstGeom prst="line">
            <a:avLst/>
          </a:prstGeom>
          <a:ln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umsplatzhalter 3"/>
          <p:cNvSpPr txBox="1">
            <a:spLocks/>
          </p:cNvSpPr>
          <p:nvPr userDrawn="1"/>
        </p:nvSpPr>
        <p:spPr>
          <a:xfrm>
            <a:off x="395536" y="4785996"/>
            <a:ext cx="14401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29.03.2019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2" name="Datumsplatzhalter 3"/>
          <p:cNvSpPr txBox="1">
            <a:spLocks/>
          </p:cNvSpPr>
          <p:nvPr userDrawn="1"/>
        </p:nvSpPr>
        <p:spPr>
          <a:xfrm>
            <a:off x="5436096" y="4789394"/>
            <a:ext cx="25767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/>
              <a:t>KSB Cuxhaven</a:t>
            </a:r>
          </a:p>
        </p:txBody>
      </p:sp>
    </p:spTree>
    <p:extLst>
      <p:ext uri="{BB962C8B-B14F-4D97-AF65-F5344CB8AC3E}">
        <p14:creationId xmlns:p14="http://schemas.microsoft.com/office/powerpoint/2010/main" val="2524646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1569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467544" y="1085871"/>
            <a:ext cx="6880220" cy="45719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 userDrawn="1"/>
        </p:nvSpPr>
        <p:spPr>
          <a:xfrm>
            <a:off x="467544" y="4569974"/>
            <a:ext cx="1368152" cy="18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90564" cy="857250"/>
          </a:xfrm>
        </p:spPr>
        <p:txBody>
          <a:bodyPr>
            <a:noAutofit/>
          </a:bodyPr>
          <a:lstStyle>
            <a:lvl1pPr algn="l">
              <a:defRPr sz="3200" b="1" baseline="0">
                <a:solidFill>
                  <a:srgbClr val="1E3E9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236518" y="4803998"/>
            <a:ext cx="504056" cy="273844"/>
          </a:xfrm>
        </p:spPr>
        <p:txBody>
          <a:bodyPr/>
          <a:lstStyle>
            <a:lvl1pPr>
              <a:defRPr>
                <a:solidFill>
                  <a:srgbClr val="1E3E95"/>
                </a:solidFill>
              </a:defRPr>
            </a:lvl1pPr>
          </a:lstStyle>
          <a:p>
            <a:fld id="{0CCC3824-D7E9-4954-9A72-606B09BA567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51773"/>
            <a:ext cx="6880225" cy="25467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rgbClr val="666D64"/>
                </a:solidFill>
              </a:defRPr>
            </a:lvl1pPr>
            <a:lvl2pPr marL="457200" indent="0" algn="l">
              <a:buNone/>
              <a:defRPr sz="1600">
                <a:solidFill>
                  <a:srgbClr val="666D64"/>
                </a:solidFill>
              </a:defRPr>
            </a:lvl2pPr>
            <a:lvl3pPr>
              <a:defRPr sz="1000">
                <a:solidFill>
                  <a:srgbClr val="666D64"/>
                </a:solidFill>
              </a:defRPr>
            </a:lvl3pPr>
            <a:lvl4pPr>
              <a:defRPr sz="900">
                <a:solidFill>
                  <a:srgbClr val="666D64"/>
                </a:solidFill>
              </a:defRPr>
            </a:lvl4pPr>
            <a:lvl5pPr>
              <a:defRPr sz="900">
                <a:solidFill>
                  <a:srgbClr val="666D64"/>
                </a:solidFill>
              </a:defRPr>
            </a:lvl5pPr>
          </a:lstStyle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8236518" y="4803998"/>
            <a:ext cx="0" cy="288032"/>
          </a:xfrm>
          <a:prstGeom prst="line">
            <a:avLst/>
          </a:prstGeom>
          <a:ln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umsplatzhalter 3"/>
          <p:cNvSpPr txBox="1">
            <a:spLocks/>
          </p:cNvSpPr>
          <p:nvPr userDrawn="1"/>
        </p:nvSpPr>
        <p:spPr>
          <a:xfrm>
            <a:off x="395536" y="4785996"/>
            <a:ext cx="14401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25.02.2019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2" name="Datumsplatzhalter 3"/>
          <p:cNvSpPr txBox="1">
            <a:spLocks/>
          </p:cNvSpPr>
          <p:nvPr userDrawn="1"/>
        </p:nvSpPr>
        <p:spPr>
          <a:xfrm>
            <a:off x="5652120" y="4803998"/>
            <a:ext cx="25767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/>
              <a:t>Hauptausschuss-Sitzung</a:t>
            </a:r>
          </a:p>
        </p:txBody>
      </p:sp>
    </p:spTree>
    <p:extLst>
      <p:ext uri="{BB962C8B-B14F-4D97-AF65-F5344CB8AC3E}">
        <p14:creationId xmlns:p14="http://schemas.microsoft.com/office/powerpoint/2010/main" val="1046226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1569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467544" y="1085871"/>
            <a:ext cx="6880220" cy="45719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 userDrawn="1"/>
        </p:nvSpPr>
        <p:spPr>
          <a:xfrm>
            <a:off x="467544" y="4569974"/>
            <a:ext cx="1368152" cy="18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90564" cy="857250"/>
          </a:xfrm>
        </p:spPr>
        <p:txBody>
          <a:bodyPr>
            <a:noAutofit/>
          </a:bodyPr>
          <a:lstStyle>
            <a:lvl1pPr algn="l">
              <a:defRPr sz="3200" b="1" baseline="0">
                <a:solidFill>
                  <a:srgbClr val="1E3E9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236518" y="4803998"/>
            <a:ext cx="504056" cy="273844"/>
          </a:xfrm>
        </p:spPr>
        <p:txBody>
          <a:bodyPr/>
          <a:lstStyle>
            <a:lvl1pPr>
              <a:defRPr>
                <a:solidFill>
                  <a:srgbClr val="1E3E95"/>
                </a:solidFill>
              </a:defRPr>
            </a:lvl1pPr>
          </a:lstStyle>
          <a:p>
            <a:fld id="{0CCC3824-D7E9-4954-9A72-606B09BA567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51773"/>
            <a:ext cx="6880225" cy="25467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rgbClr val="666D64"/>
                </a:solidFill>
              </a:defRPr>
            </a:lvl1pPr>
            <a:lvl2pPr marL="457200" indent="0" algn="l">
              <a:buNone/>
              <a:defRPr sz="1600">
                <a:solidFill>
                  <a:srgbClr val="666D64"/>
                </a:solidFill>
              </a:defRPr>
            </a:lvl2pPr>
            <a:lvl3pPr>
              <a:defRPr sz="1000">
                <a:solidFill>
                  <a:srgbClr val="666D64"/>
                </a:solidFill>
              </a:defRPr>
            </a:lvl3pPr>
            <a:lvl4pPr>
              <a:defRPr sz="900">
                <a:solidFill>
                  <a:srgbClr val="666D64"/>
                </a:solidFill>
              </a:defRPr>
            </a:lvl4pPr>
            <a:lvl5pPr>
              <a:defRPr sz="900">
                <a:solidFill>
                  <a:srgbClr val="666D64"/>
                </a:solidFill>
              </a:defRPr>
            </a:lvl5pPr>
          </a:lstStyle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8236518" y="4803998"/>
            <a:ext cx="0" cy="288032"/>
          </a:xfrm>
          <a:prstGeom prst="line">
            <a:avLst/>
          </a:prstGeom>
          <a:ln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umsplatzhalter 3"/>
          <p:cNvSpPr txBox="1">
            <a:spLocks/>
          </p:cNvSpPr>
          <p:nvPr userDrawn="1"/>
        </p:nvSpPr>
        <p:spPr>
          <a:xfrm>
            <a:off x="395536" y="4785996"/>
            <a:ext cx="14401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29.03.2019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2" name="Datumsplatzhalter 3"/>
          <p:cNvSpPr txBox="1">
            <a:spLocks/>
          </p:cNvSpPr>
          <p:nvPr userDrawn="1"/>
        </p:nvSpPr>
        <p:spPr>
          <a:xfrm>
            <a:off x="5220072" y="4785996"/>
            <a:ext cx="25767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/>
              <a:t>KSB</a:t>
            </a:r>
            <a:r>
              <a:rPr lang="de-DE" baseline="0" dirty="0"/>
              <a:t> Cuxhaven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2157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1569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467544" y="1085871"/>
            <a:ext cx="6880220" cy="45719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 userDrawn="1"/>
        </p:nvSpPr>
        <p:spPr>
          <a:xfrm>
            <a:off x="467544" y="4569974"/>
            <a:ext cx="1368152" cy="18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90564" cy="857250"/>
          </a:xfrm>
        </p:spPr>
        <p:txBody>
          <a:bodyPr>
            <a:noAutofit/>
          </a:bodyPr>
          <a:lstStyle>
            <a:lvl1pPr algn="l">
              <a:defRPr sz="3200" b="1" baseline="0">
                <a:solidFill>
                  <a:srgbClr val="1E3E9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236518" y="4803998"/>
            <a:ext cx="504056" cy="273844"/>
          </a:xfrm>
        </p:spPr>
        <p:txBody>
          <a:bodyPr/>
          <a:lstStyle>
            <a:lvl1pPr>
              <a:defRPr>
                <a:solidFill>
                  <a:srgbClr val="1E3E95"/>
                </a:solidFill>
              </a:defRPr>
            </a:lvl1pPr>
          </a:lstStyle>
          <a:p>
            <a:fld id="{0CCC3824-D7E9-4954-9A72-606B09BA567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51773"/>
            <a:ext cx="6880225" cy="25467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rgbClr val="666D64"/>
                </a:solidFill>
              </a:defRPr>
            </a:lvl1pPr>
            <a:lvl2pPr marL="457200" indent="0" algn="l">
              <a:buNone/>
              <a:defRPr sz="1600">
                <a:solidFill>
                  <a:srgbClr val="666D64"/>
                </a:solidFill>
              </a:defRPr>
            </a:lvl2pPr>
            <a:lvl3pPr>
              <a:defRPr sz="1000">
                <a:solidFill>
                  <a:srgbClr val="666D64"/>
                </a:solidFill>
              </a:defRPr>
            </a:lvl3pPr>
            <a:lvl4pPr>
              <a:defRPr sz="900">
                <a:solidFill>
                  <a:srgbClr val="666D64"/>
                </a:solidFill>
              </a:defRPr>
            </a:lvl4pPr>
            <a:lvl5pPr>
              <a:defRPr sz="900">
                <a:solidFill>
                  <a:srgbClr val="666D64"/>
                </a:solidFill>
              </a:defRPr>
            </a:lvl5pPr>
          </a:lstStyle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8236518" y="4803998"/>
            <a:ext cx="0" cy="288032"/>
          </a:xfrm>
          <a:prstGeom prst="line">
            <a:avLst/>
          </a:prstGeom>
          <a:ln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umsplatzhalter 3"/>
          <p:cNvSpPr txBox="1">
            <a:spLocks/>
          </p:cNvSpPr>
          <p:nvPr userDrawn="1"/>
        </p:nvSpPr>
        <p:spPr>
          <a:xfrm>
            <a:off x="395536" y="4785996"/>
            <a:ext cx="14401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29.03.2019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2" name="Datumsplatzhalter 3"/>
          <p:cNvSpPr txBox="1">
            <a:spLocks/>
          </p:cNvSpPr>
          <p:nvPr userDrawn="1"/>
        </p:nvSpPr>
        <p:spPr>
          <a:xfrm>
            <a:off x="5364088" y="4803998"/>
            <a:ext cx="25767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/>
              <a:t>KSB Cuxhaven</a:t>
            </a:r>
          </a:p>
        </p:txBody>
      </p:sp>
    </p:spTree>
    <p:extLst>
      <p:ext uri="{BB962C8B-B14F-4D97-AF65-F5344CB8AC3E}">
        <p14:creationId xmlns:p14="http://schemas.microsoft.com/office/powerpoint/2010/main" val="132830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1569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467544" y="1085871"/>
            <a:ext cx="6880220" cy="45719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 userDrawn="1"/>
        </p:nvSpPr>
        <p:spPr>
          <a:xfrm>
            <a:off x="467544" y="4569974"/>
            <a:ext cx="1368152" cy="18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90564" cy="857250"/>
          </a:xfrm>
        </p:spPr>
        <p:txBody>
          <a:bodyPr>
            <a:noAutofit/>
          </a:bodyPr>
          <a:lstStyle>
            <a:lvl1pPr algn="l">
              <a:defRPr sz="3200" b="1" baseline="0">
                <a:solidFill>
                  <a:srgbClr val="1E3E9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236518" y="4803998"/>
            <a:ext cx="504056" cy="273844"/>
          </a:xfrm>
        </p:spPr>
        <p:txBody>
          <a:bodyPr/>
          <a:lstStyle>
            <a:lvl1pPr>
              <a:defRPr>
                <a:solidFill>
                  <a:srgbClr val="1E3E95"/>
                </a:solidFill>
              </a:defRPr>
            </a:lvl1pPr>
          </a:lstStyle>
          <a:p>
            <a:fld id="{0CCC3824-D7E9-4954-9A72-606B09BA567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51773"/>
            <a:ext cx="6880225" cy="25467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rgbClr val="666D64"/>
                </a:solidFill>
              </a:defRPr>
            </a:lvl1pPr>
            <a:lvl2pPr marL="457200" indent="0" algn="l">
              <a:buNone/>
              <a:defRPr sz="1600">
                <a:solidFill>
                  <a:srgbClr val="666D64"/>
                </a:solidFill>
              </a:defRPr>
            </a:lvl2pPr>
            <a:lvl3pPr>
              <a:defRPr sz="1000">
                <a:solidFill>
                  <a:srgbClr val="666D64"/>
                </a:solidFill>
              </a:defRPr>
            </a:lvl3pPr>
            <a:lvl4pPr>
              <a:defRPr sz="900">
                <a:solidFill>
                  <a:srgbClr val="666D64"/>
                </a:solidFill>
              </a:defRPr>
            </a:lvl4pPr>
            <a:lvl5pPr>
              <a:defRPr sz="900">
                <a:solidFill>
                  <a:srgbClr val="666D64"/>
                </a:solidFill>
              </a:defRPr>
            </a:lvl5pPr>
          </a:lstStyle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8236518" y="4803998"/>
            <a:ext cx="0" cy="288032"/>
          </a:xfrm>
          <a:prstGeom prst="line">
            <a:avLst/>
          </a:prstGeom>
          <a:ln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umsplatzhalter 3"/>
          <p:cNvSpPr txBox="1">
            <a:spLocks/>
          </p:cNvSpPr>
          <p:nvPr userDrawn="1"/>
        </p:nvSpPr>
        <p:spPr>
          <a:xfrm>
            <a:off x="395536" y="4785996"/>
            <a:ext cx="14401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29.03.2019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2" name="Datumsplatzhalter 3"/>
          <p:cNvSpPr txBox="1">
            <a:spLocks/>
          </p:cNvSpPr>
          <p:nvPr userDrawn="1"/>
        </p:nvSpPr>
        <p:spPr>
          <a:xfrm>
            <a:off x="5580112" y="4803998"/>
            <a:ext cx="25767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/>
              <a:t>KSB Cuxhaven</a:t>
            </a:r>
          </a:p>
        </p:txBody>
      </p:sp>
    </p:spTree>
    <p:extLst>
      <p:ext uri="{BB962C8B-B14F-4D97-AF65-F5344CB8AC3E}">
        <p14:creationId xmlns:p14="http://schemas.microsoft.com/office/powerpoint/2010/main" val="2740906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1569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467544" y="1085871"/>
            <a:ext cx="6880220" cy="45719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 userDrawn="1"/>
        </p:nvSpPr>
        <p:spPr>
          <a:xfrm>
            <a:off x="467544" y="4569974"/>
            <a:ext cx="1368152" cy="18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90564" cy="857250"/>
          </a:xfrm>
        </p:spPr>
        <p:txBody>
          <a:bodyPr>
            <a:noAutofit/>
          </a:bodyPr>
          <a:lstStyle>
            <a:lvl1pPr algn="l">
              <a:defRPr sz="3200" b="1" baseline="0">
                <a:solidFill>
                  <a:srgbClr val="1E3E9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236518" y="4803998"/>
            <a:ext cx="504056" cy="273844"/>
          </a:xfrm>
        </p:spPr>
        <p:txBody>
          <a:bodyPr/>
          <a:lstStyle>
            <a:lvl1pPr>
              <a:defRPr>
                <a:solidFill>
                  <a:srgbClr val="1E3E95"/>
                </a:solidFill>
              </a:defRPr>
            </a:lvl1pPr>
          </a:lstStyle>
          <a:p>
            <a:fld id="{0CCC3824-D7E9-4954-9A72-606B09BA567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51773"/>
            <a:ext cx="6880225" cy="25467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rgbClr val="666D64"/>
                </a:solidFill>
              </a:defRPr>
            </a:lvl1pPr>
            <a:lvl2pPr marL="457200" indent="0" algn="l">
              <a:buNone/>
              <a:defRPr sz="1600">
                <a:solidFill>
                  <a:srgbClr val="666D64"/>
                </a:solidFill>
              </a:defRPr>
            </a:lvl2pPr>
            <a:lvl3pPr>
              <a:defRPr sz="1000">
                <a:solidFill>
                  <a:srgbClr val="666D64"/>
                </a:solidFill>
              </a:defRPr>
            </a:lvl3pPr>
            <a:lvl4pPr>
              <a:defRPr sz="900">
                <a:solidFill>
                  <a:srgbClr val="666D64"/>
                </a:solidFill>
              </a:defRPr>
            </a:lvl4pPr>
            <a:lvl5pPr>
              <a:defRPr sz="900">
                <a:solidFill>
                  <a:srgbClr val="666D64"/>
                </a:solidFill>
              </a:defRPr>
            </a:lvl5pPr>
          </a:lstStyle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8236518" y="4803998"/>
            <a:ext cx="0" cy="288032"/>
          </a:xfrm>
          <a:prstGeom prst="line">
            <a:avLst/>
          </a:prstGeom>
          <a:ln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umsplatzhalter 3"/>
          <p:cNvSpPr txBox="1">
            <a:spLocks/>
          </p:cNvSpPr>
          <p:nvPr userDrawn="1"/>
        </p:nvSpPr>
        <p:spPr>
          <a:xfrm>
            <a:off x="395536" y="4785996"/>
            <a:ext cx="14401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29.03.2019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2" name="Datumsplatzhalter 3"/>
          <p:cNvSpPr txBox="1">
            <a:spLocks/>
          </p:cNvSpPr>
          <p:nvPr userDrawn="1"/>
        </p:nvSpPr>
        <p:spPr>
          <a:xfrm>
            <a:off x="5436096" y="4803998"/>
            <a:ext cx="25767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/>
              <a:t>KSB Cuxhaven</a:t>
            </a:r>
          </a:p>
        </p:txBody>
      </p:sp>
    </p:spTree>
    <p:extLst>
      <p:ext uri="{BB962C8B-B14F-4D97-AF65-F5344CB8AC3E}">
        <p14:creationId xmlns:p14="http://schemas.microsoft.com/office/powerpoint/2010/main" val="4147237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24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070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644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175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480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149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30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4855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4180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543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05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92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4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211710"/>
            <a:ext cx="7488832" cy="1413911"/>
          </a:xfrm>
        </p:spPr>
        <p:txBody>
          <a:bodyPr/>
          <a:lstStyle>
            <a:lvl1pPr>
              <a:defRPr>
                <a:solidFill>
                  <a:srgbClr val="1E3E95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3579862"/>
            <a:ext cx="7848872" cy="5400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849498" y="4785996"/>
            <a:ext cx="2133600" cy="273844"/>
          </a:xfrm>
        </p:spPr>
        <p:txBody>
          <a:bodyPr/>
          <a:lstStyle>
            <a:lvl1pPr>
              <a:defRPr/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umsplatzhalter 3"/>
          <p:cNvSpPr txBox="1">
            <a:spLocks/>
          </p:cNvSpPr>
          <p:nvPr userDrawn="1"/>
        </p:nvSpPr>
        <p:spPr>
          <a:xfrm>
            <a:off x="395536" y="4785996"/>
            <a:ext cx="14401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369" y="0"/>
            <a:ext cx="3643127" cy="221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6676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1569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 userDrawn="1"/>
        </p:nvSpPr>
        <p:spPr>
          <a:xfrm>
            <a:off x="467544" y="1275605"/>
            <a:ext cx="6880220" cy="45719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467544" y="4686268"/>
            <a:ext cx="1368152" cy="18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8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491" y="196495"/>
            <a:ext cx="1777509" cy="107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90564" cy="857250"/>
          </a:xfrm>
        </p:spPr>
        <p:txBody>
          <a:bodyPr>
            <a:noAutofit/>
          </a:bodyPr>
          <a:lstStyle>
            <a:lvl1pPr algn="l">
              <a:defRPr sz="3200" b="1" baseline="0">
                <a:solidFill>
                  <a:srgbClr val="1E3E9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236518" y="4803998"/>
            <a:ext cx="504056" cy="273844"/>
          </a:xfrm>
        </p:spPr>
        <p:txBody>
          <a:bodyPr/>
          <a:lstStyle>
            <a:lvl1pPr>
              <a:defRPr>
                <a:solidFill>
                  <a:srgbClr val="1E3E95"/>
                </a:solidFill>
              </a:defRPr>
            </a:lvl1pPr>
          </a:lstStyle>
          <a:p>
            <a:fld id="{0CCC3824-D7E9-4954-9A72-606B09BA567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951773"/>
            <a:ext cx="6880225" cy="25467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rgbClr val="666D64"/>
                </a:solidFill>
              </a:defRPr>
            </a:lvl1pPr>
            <a:lvl2pPr marL="457200" indent="0" algn="l">
              <a:buNone/>
              <a:defRPr sz="1600">
                <a:solidFill>
                  <a:srgbClr val="666D64"/>
                </a:solidFill>
              </a:defRPr>
            </a:lvl2pPr>
            <a:lvl3pPr>
              <a:defRPr sz="1000">
                <a:solidFill>
                  <a:srgbClr val="666D64"/>
                </a:solidFill>
              </a:defRPr>
            </a:lvl3pPr>
            <a:lvl4pPr>
              <a:defRPr sz="900">
                <a:solidFill>
                  <a:srgbClr val="666D64"/>
                </a:solidFill>
              </a:defRPr>
            </a:lvl4pPr>
            <a:lvl5pPr>
              <a:defRPr sz="900">
                <a:solidFill>
                  <a:srgbClr val="666D64"/>
                </a:solidFill>
              </a:defRPr>
            </a:lvl5pPr>
          </a:lstStyle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4" name="Gerade Verbindung 3"/>
          <p:cNvCxnSpPr/>
          <p:nvPr userDrawn="1"/>
        </p:nvCxnSpPr>
        <p:spPr>
          <a:xfrm>
            <a:off x="8236518" y="4803998"/>
            <a:ext cx="0" cy="288032"/>
          </a:xfrm>
          <a:prstGeom prst="line">
            <a:avLst/>
          </a:prstGeom>
          <a:ln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umsplatzhalter 3"/>
          <p:cNvSpPr txBox="1">
            <a:spLocks/>
          </p:cNvSpPr>
          <p:nvPr userDrawn="1"/>
        </p:nvSpPr>
        <p:spPr>
          <a:xfrm>
            <a:off x="395536" y="4785996"/>
            <a:ext cx="14401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29.02.2016</a:t>
            </a:r>
          </a:p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Datumsplatzhalter 3"/>
          <p:cNvSpPr txBox="1">
            <a:spLocks/>
          </p:cNvSpPr>
          <p:nvPr userDrawn="1"/>
        </p:nvSpPr>
        <p:spPr>
          <a:xfrm>
            <a:off x="5652120" y="4803998"/>
            <a:ext cx="25767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Hauptausschuss-Sitzung</a:t>
            </a:r>
          </a:p>
        </p:txBody>
      </p:sp>
    </p:spTree>
    <p:extLst>
      <p:ext uri="{BB962C8B-B14F-4D97-AF65-F5344CB8AC3E}">
        <p14:creationId xmlns:p14="http://schemas.microsoft.com/office/powerpoint/2010/main" val="2885859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923112" cy="857250"/>
          </a:xfrm>
        </p:spPr>
        <p:txBody>
          <a:bodyPr>
            <a:noAutofit/>
          </a:bodyPr>
          <a:lstStyle>
            <a:lvl1pPr>
              <a:defRPr sz="2800">
                <a:solidFill>
                  <a:srgbClr val="1E3E95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 userDrawn="1"/>
        </p:nvSpPr>
        <p:spPr>
          <a:xfrm>
            <a:off x="467544" y="1275606"/>
            <a:ext cx="6912768" cy="36000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467544" y="4677984"/>
            <a:ext cx="6912768" cy="36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0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4" y="0"/>
            <a:ext cx="1777509" cy="107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4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2800" b="1" cap="all">
                <a:solidFill>
                  <a:srgbClr val="1E3E95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66D6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 userDrawn="1"/>
        </p:nvSpPr>
        <p:spPr>
          <a:xfrm>
            <a:off x="467544" y="4677984"/>
            <a:ext cx="6912768" cy="36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1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4" y="0"/>
            <a:ext cx="1777509" cy="107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0608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923112" cy="857250"/>
          </a:xfrm>
        </p:spPr>
        <p:txBody>
          <a:bodyPr>
            <a:noAutofit/>
          </a:bodyPr>
          <a:lstStyle>
            <a:lvl1pPr>
              <a:defRPr sz="2800">
                <a:solidFill>
                  <a:srgbClr val="1E3E95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11605"/>
            <a:ext cx="4038600" cy="3283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11605"/>
            <a:ext cx="4038600" cy="3283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 userDrawn="1"/>
        </p:nvSpPr>
        <p:spPr>
          <a:xfrm>
            <a:off x="467544" y="1275606"/>
            <a:ext cx="6912768" cy="36000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467544" y="4677984"/>
            <a:ext cx="6912768" cy="36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2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4" y="0"/>
            <a:ext cx="1777509" cy="107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5209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923112" cy="857250"/>
          </a:xfrm>
        </p:spPr>
        <p:txBody>
          <a:bodyPr>
            <a:noAutofit/>
          </a:bodyPr>
          <a:lstStyle>
            <a:lvl1pPr>
              <a:defRPr sz="2800">
                <a:solidFill>
                  <a:srgbClr val="1E3E95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93605"/>
            <a:ext cx="4040188" cy="4140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07654"/>
            <a:ext cx="4040188" cy="2886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293606"/>
            <a:ext cx="4041775" cy="414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707654"/>
            <a:ext cx="4041775" cy="2886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 userDrawn="1"/>
        </p:nvSpPr>
        <p:spPr>
          <a:xfrm>
            <a:off x="467544" y="1275606"/>
            <a:ext cx="6912768" cy="36000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467544" y="4677984"/>
            <a:ext cx="6912768" cy="36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4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4" y="0"/>
            <a:ext cx="1777509" cy="107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9343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890564" cy="857250"/>
          </a:xfrm>
        </p:spPr>
        <p:txBody>
          <a:bodyPr>
            <a:noAutofit/>
          </a:bodyPr>
          <a:lstStyle>
            <a:lvl1pPr>
              <a:defRPr sz="2800">
                <a:solidFill>
                  <a:srgbClr val="1E3E95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 userDrawn="1"/>
        </p:nvSpPr>
        <p:spPr>
          <a:xfrm>
            <a:off x="467544" y="1275606"/>
            <a:ext cx="6912768" cy="36000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 userDrawn="1"/>
        </p:nvSpPr>
        <p:spPr>
          <a:xfrm>
            <a:off x="467544" y="4677984"/>
            <a:ext cx="6912768" cy="36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0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4" y="0"/>
            <a:ext cx="1777509" cy="107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8977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0" y="0"/>
            <a:ext cx="0" cy="5143500"/>
          </a:xfrm>
          <a:prstGeom prst="line">
            <a:avLst/>
          </a:prstGeom>
          <a:ln w="152400">
            <a:solidFill>
              <a:srgbClr val="1E3E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 userDrawn="1"/>
        </p:nvSpPr>
        <p:spPr>
          <a:xfrm>
            <a:off x="467544" y="1275606"/>
            <a:ext cx="6912768" cy="36000"/>
          </a:xfrm>
          <a:prstGeom prst="rect">
            <a:avLst/>
          </a:prstGeom>
          <a:solidFill>
            <a:srgbClr val="1E3E9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467544" y="4677984"/>
            <a:ext cx="6912768" cy="36000"/>
          </a:xfrm>
          <a:prstGeom prst="rect">
            <a:avLst/>
          </a:prstGeom>
          <a:solidFill>
            <a:srgbClr val="666D64">
              <a:alpha val="50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9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4" y="0"/>
            <a:ext cx="1777509" cy="107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0367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 descr="\\SERVER2\Daten Netzwerk\BILDER\3 Grafik\Logos, Corporate Designs\KSB Emsland\KSB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764" y="0"/>
            <a:ext cx="1777509" cy="107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3847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0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9415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382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1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18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3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73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0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11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4EBF5-FAB3-4CD8-AA56-682157D485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19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9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59D9-001E-4513-A699-918861F4B436}" type="datetimeFigureOut">
              <a:rPr lang="de-DE" smtClean="0"/>
              <a:t>22.04.2019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DEE15-A363-4D4F-B38A-8EBC17C69D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2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B5F35-4AEE-40D3-875C-DCEFF28E4BD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7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sb-niedersachsen.de/themen/Sportentwicklung/Sportabzeichen/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utsches-sportabzeichen.de/" TargetMode="External"/><Relationship Id="rId2" Type="http://schemas.openxmlformats.org/officeDocument/2006/relationships/hyperlink" Target="http://www.dosb.de/" TargetMode="Externa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sb-niedersachsen.de/" TargetMode="Externa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b-emsland.de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5400" b="1" dirty="0"/>
              <a:t>Herzlich Willkommen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3579862"/>
            <a:ext cx="7848872" cy="936104"/>
          </a:xfrm>
        </p:spPr>
        <p:txBody>
          <a:bodyPr>
            <a:normAutofit/>
          </a:bodyPr>
          <a:lstStyle/>
          <a:p>
            <a:pPr algn="l"/>
            <a:endParaRPr lang="de-DE" dirty="0"/>
          </a:p>
        </p:txBody>
      </p:sp>
      <p:pic>
        <p:nvPicPr>
          <p:cNvPr id="5" name="Grafik 4" descr="https://www.lsb-niedersachsen.de/fileadmin/_processed_/1/4/csm_2017_11_Teaser_VerteilerNeu_DOSB-Sportabzeichen_862a18cec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81164"/>
            <a:ext cx="2160240" cy="124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42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3917" y="195262"/>
            <a:ext cx="6890564" cy="857250"/>
          </a:xfrm>
        </p:spPr>
        <p:txBody>
          <a:bodyPr/>
          <a:lstStyle/>
          <a:p>
            <a:r>
              <a:rPr lang="de-DE" sz="2800" dirty="0"/>
              <a:t>Sportabzeichen </a:t>
            </a:r>
            <a:br>
              <a:rPr lang="de-DE" sz="2800" dirty="0"/>
            </a:br>
            <a:r>
              <a:rPr lang="de-DE" sz="2800" dirty="0"/>
              <a:t>Schulwettbewerb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10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0871" y="993101"/>
            <a:ext cx="6880225" cy="25467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Grafik 5" descr="https://www.lsb-niedersachsen.de/fileadmin/_processed_/1/4/csm_2017_11_Teaser_VerteilerNeu_DOSB-Sportabzeichen_862a18cec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19050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01900" y="1951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233613" y="1846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93930"/>
              </p:ext>
            </p:extLst>
          </p:nvPr>
        </p:nvGraphicFramePr>
        <p:xfrm>
          <a:off x="395536" y="1307528"/>
          <a:ext cx="7200798" cy="578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0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D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Esterwegen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113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25,66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D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Michaelschule Pbg.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D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Lathen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233613" y="1846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643436"/>
              </p:ext>
            </p:extLst>
          </p:nvPr>
        </p:nvGraphicFramePr>
        <p:xfrm>
          <a:off x="456556" y="1938462"/>
          <a:ext cx="7211787" cy="2137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4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3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E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Oberschule Ludgerusschule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160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60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37,50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Oberschule Dörpen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557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155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27,83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Oberschule Lorup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64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25,60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Oberschule Michaelschule Pbg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692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168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24,28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Oberschule Esterwegen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317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16,72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Oberschule </a:t>
                      </a:r>
                      <a:r>
                        <a:rPr lang="de-DE" sz="1200" dirty="0" err="1">
                          <a:effectLst/>
                        </a:rPr>
                        <a:t>Alb.Traut</a:t>
                      </a:r>
                      <a:r>
                        <a:rPr lang="de-DE" sz="1200" dirty="0">
                          <a:effectLst/>
                        </a:rPr>
                        <a:t>. Werlte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513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10,92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Oberschule Lathen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64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Hümmling-Gymnasium Sögel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519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16,57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Mariengymnasium Pbg.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551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80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14,52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H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Mariengymnasium Pbg.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155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7,74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347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Emsland Nord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11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66994"/>
              </p:ext>
            </p:extLst>
          </p:nvPr>
        </p:nvGraphicFramePr>
        <p:xfrm>
          <a:off x="467542" y="1563639"/>
          <a:ext cx="7416825" cy="16396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4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78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34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99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Jahrgang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2011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Erwachsene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387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417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478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496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524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576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537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561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Jugendliche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2375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1981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2070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2084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2437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1977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2219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1880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9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Gesamt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2762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2398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2548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2580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2961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2553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2756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2441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063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Emsland Gesamt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12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609767"/>
              </p:ext>
            </p:extLst>
          </p:nvPr>
        </p:nvGraphicFramePr>
        <p:xfrm>
          <a:off x="467544" y="1563638"/>
          <a:ext cx="7416822" cy="18722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4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78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34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Jahrgang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2018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Erwachsene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971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1042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1137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1154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1183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1273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1259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1250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Jugendliche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4667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4962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4461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4979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5021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4286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4803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3957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Gesamt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5638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6004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5598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6133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6204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5559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6062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5207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280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Familiensportabzeichen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13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2155824"/>
            <a:ext cx="10074213" cy="14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092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Schulwettbewerb </a:t>
            </a:r>
            <a:br>
              <a:rPr lang="de-DE" dirty="0"/>
            </a:br>
            <a:r>
              <a:rPr lang="de-DE" dirty="0"/>
              <a:t>(Niedersachsen)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14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62273"/>
              </p:ext>
            </p:extLst>
          </p:nvPr>
        </p:nvGraphicFramePr>
        <p:xfrm>
          <a:off x="539549" y="2139702"/>
          <a:ext cx="8424938" cy="1728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8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9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9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92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4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10/11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11/12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12/13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13/14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14/15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2016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2017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Schülerzahl ges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162.325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149.892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107.578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85.715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85.569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98.412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Teilnehmer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60.838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59.345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44.803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34.736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34.542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38287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38.009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8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   % - Satz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37,48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39,59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41,65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40,52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40,37%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38,62%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Wertungsbögen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839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806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509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403+162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398+176+2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604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637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909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Kooperationsvertrag mit der </a:t>
            </a:r>
            <a:r>
              <a:rPr lang="de-DE"/>
              <a:t>Sparkassenstiftung Niedersachsen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Neuer Vertrag über 3 Jahre von 2019 – 2021</a:t>
            </a:r>
          </a:p>
          <a:p>
            <a:pPr lvl="0"/>
            <a:r>
              <a:rPr lang="de-DE" dirty="0"/>
              <a:t>Ebene  1  -  Sportabzeichen Schulen</a:t>
            </a:r>
          </a:p>
          <a:p>
            <a:pPr lvl="0"/>
            <a:r>
              <a:rPr lang="de-DE" dirty="0"/>
              <a:t>Ebene  2  -  </a:t>
            </a:r>
            <a:r>
              <a:rPr lang="de-DE" dirty="0" err="1"/>
              <a:t>Sportabzeichentage</a:t>
            </a:r>
            <a:endParaRPr lang="de-DE" dirty="0"/>
          </a:p>
          <a:p>
            <a:pPr lvl="0"/>
            <a:r>
              <a:rPr lang="de-DE" dirty="0"/>
              <a:t>Ebene  3  -  Sportabzeichen-Tour</a:t>
            </a:r>
          </a:p>
          <a:p>
            <a:pPr marL="0" indent="0">
              <a:buNone/>
            </a:pPr>
            <a:r>
              <a:rPr lang="de-DE" dirty="0"/>
              <a:t>                      </a:t>
            </a:r>
          </a:p>
          <a:p>
            <a:pPr marL="0" indent="0">
              <a:buNone/>
            </a:pPr>
            <a:r>
              <a:rPr lang="de-DE" b="1" dirty="0"/>
              <a:t>Schulwettbewerb 2018</a:t>
            </a:r>
            <a:endParaRPr lang="de-DE" dirty="0"/>
          </a:p>
          <a:p>
            <a:pPr marL="0" lvl="0" indent="0">
              <a:buNone/>
            </a:pPr>
            <a:r>
              <a:rPr lang="de-DE" dirty="0"/>
              <a:t>Aktuell noch keine Auswertung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Sportabzeichen</a:t>
            </a:r>
            <a:br>
              <a:rPr lang="de-DE" dirty="0"/>
            </a:br>
            <a:r>
              <a:rPr lang="de-DE" dirty="0"/>
              <a:t>Schulwettbewerb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15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667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/>
              <a:t>Ausblick Schulwettbewerb 2019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Neu: Zwei Auswertungen pro Wertungsgruppe</a:t>
            </a:r>
          </a:p>
          <a:p>
            <a:pPr marL="0" indent="0">
              <a:buNone/>
            </a:pPr>
            <a:r>
              <a:rPr lang="de-DE" dirty="0"/>
              <a:t>Eine Auswertung:           Quotient Gesamtschülerzahl/abgelegte Sportabzeichen</a:t>
            </a:r>
          </a:p>
          <a:p>
            <a:pPr marL="0" indent="0">
              <a:buNone/>
            </a:pPr>
            <a:r>
              <a:rPr lang="de-DE" dirty="0"/>
              <a:t>Weitere Auswertung:    Absolute Zahl der abgelegten Sportabzeichen</a:t>
            </a:r>
          </a:p>
          <a:p>
            <a:pPr marL="0" lvl="0" indent="0">
              <a:buNone/>
            </a:pPr>
            <a:r>
              <a:rPr lang="de-DE" dirty="0"/>
              <a:t>1. Platz    € 400</a:t>
            </a:r>
          </a:p>
          <a:p>
            <a:pPr marL="0" lvl="0" indent="0">
              <a:buNone/>
            </a:pPr>
            <a:r>
              <a:rPr lang="de-DE" dirty="0"/>
              <a:t>2. Platz    € 300</a:t>
            </a:r>
          </a:p>
          <a:p>
            <a:pPr marL="0" lvl="0" indent="0">
              <a:buNone/>
            </a:pPr>
            <a:r>
              <a:rPr lang="de-DE" dirty="0"/>
              <a:t>3. Platz    € 250</a:t>
            </a:r>
          </a:p>
          <a:p>
            <a:pPr marL="0" lvl="0" indent="0">
              <a:buNone/>
            </a:pPr>
            <a:r>
              <a:rPr lang="de-DE" dirty="0"/>
              <a:t>4. Platz    € 200</a:t>
            </a:r>
          </a:p>
          <a:p>
            <a:pPr marL="0" lvl="0" indent="0">
              <a:buNone/>
            </a:pPr>
            <a:r>
              <a:rPr lang="de-DE" dirty="0"/>
              <a:t>5. Platz    € 100</a:t>
            </a:r>
          </a:p>
          <a:p>
            <a:pPr marL="0" indent="0">
              <a:buNone/>
            </a:pPr>
            <a:r>
              <a:rPr lang="de-DE" dirty="0"/>
              <a:t>Preisgelder   €  20.000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Sportabzeichen</a:t>
            </a:r>
            <a:br>
              <a:rPr lang="de-DE" dirty="0"/>
            </a:br>
            <a:r>
              <a:rPr lang="de-DE" dirty="0"/>
              <a:t>Schulwettbewerb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16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642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de-DE" dirty="0"/>
              <a:t>Wertungsbögen</a:t>
            </a:r>
          </a:p>
          <a:p>
            <a:pPr marL="0" indent="0">
              <a:buNone/>
            </a:pPr>
            <a:r>
              <a:rPr lang="de-DE" dirty="0"/>
              <a:t>+ über 100% sind nicht möglich</a:t>
            </a:r>
          </a:p>
          <a:p>
            <a:pPr marL="0" indent="0">
              <a:buNone/>
            </a:pPr>
            <a:r>
              <a:rPr lang="de-DE" dirty="0"/>
              <a:t>+ Nur eine Wertungsgruppe pro Wertungsbogen</a:t>
            </a:r>
          </a:p>
          <a:p>
            <a:pPr marL="0" indent="0">
              <a:buNone/>
            </a:pPr>
            <a:r>
              <a:rPr lang="de-DE" dirty="0"/>
              <a:t>+ Gesamtschülerzahl ist für den Bundeswettbewerb wichtig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* Abgabetermin des Wertungsbogens:    </a:t>
            </a:r>
            <a:r>
              <a:rPr lang="de-DE" b="1" u="sng" dirty="0"/>
              <a:t>31. Dezember 2019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( beim </a:t>
            </a:r>
            <a:r>
              <a:rPr lang="de-DE" dirty="0" err="1"/>
              <a:t>Sportabzeichenreferenten</a:t>
            </a:r>
            <a:r>
              <a:rPr lang="de-DE" dirty="0"/>
              <a:t>)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Stichtag für die Meldung 2019 ist der 1.2.2019.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Sportabzeichen</a:t>
            </a:r>
            <a:br>
              <a:rPr lang="de-DE" dirty="0"/>
            </a:br>
            <a:r>
              <a:rPr lang="de-DE" dirty="0"/>
              <a:t>Schulwettbewerb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17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920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/>
              <a:t>Werden vor den Sommerferien Sportabzeichen von den 4. Klassen abgenommen, </a:t>
            </a:r>
          </a:p>
          <a:p>
            <a:pPr marL="0" indent="0">
              <a:buNone/>
            </a:pPr>
            <a:r>
              <a:rPr lang="de-DE" dirty="0" err="1"/>
              <a:t>muß</a:t>
            </a:r>
            <a:r>
              <a:rPr lang="de-DE" dirty="0"/>
              <a:t> die Schülerzahl der Abgangsklasse bei der Gesamtzahl hinzugenommen  </a:t>
            </a:r>
          </a:p>
          <a:p>
            <a:pPr marL="0" indent="0">
              <a:buNone/>
            </a:pPr>
            <a:r>
              <a:rPr lang="de-DE" dirty="0"/>
              <a:t>werden.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Dadurch wird über 100% Wertung vermieden.                           </a:t>
            </a:r>
            <a:r>
              <a:rPr lang="de-DE" b="1" dirty="0"/>
              <a:t> </a:t>
            </a:r>
            <a:r>
              <a:rPr lang="de-DE" dirty="0"/>
              <a:t>    </a:t>
            </a:r>
            <a:r>
              <a:rPr lang="de-DE" b="1" dirty="0"/>
              <a:t>  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u="sng" dirty="0">
                <a:hlinkClick r:id="rId2"/>
              </a:rPr>
              <a:t>www.lsb-niedersachsen.de/themen/Sportentwicklung/Sportabzeichen/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*    Sportabzeichen in der Schule. </a:t>
            </a:r>
          </a:p>
          <a:p>
            <a:pPr marL="0" indent="0">
              <a:buNone/>
            </a:pPr>
            <a:r>
              <a:rPr lang="de-DE" dirty="0"/>
              <a:t>      Ausschreibung</a:t>
            </a:r>
          </a:p>
          <a:p>
            <a:pPr marL="0" indent="0">
              <a:buNone/>
            </a:pPr>
            <a:r>
              <a:rPr lang="de-DE" dirty="0"/>
              <a:t>      Wertungsbogen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Sportabzeichen</a:t>
            </a:r>
            <a:br>
              <a:rPr lang="de-DE" dirty="0"/>
            </a:br>
            <a:r>
              <a:rPr lang="de-DE" dirty="0"/>
              <a:t>Schulwettbewerb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18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65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  <a:tabLst>
                <a:tab pos="571500" algn="l"/>
              </a:tabLst>
            </a:pPr>
            <a:r>
              <a:rPr lang="de-DE" sz="2800" dirty="0">
                <a:latin typeface="Times New Roman"/>
                <a:ea typeface="Times New Roman"/>
              </a:rPr>
              <a:t>Leistungskatalog</a:t>
            </a:r>
            <a:endParaRPr lang="de-DE" sz="1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de-DE" dirty="0">
                <a:latin typeface="Times New Roman"/>
                <a:ea typeface="Times New Roman"/>
                <a:cs typeface="Times New Roman"/>
              </a:rPr>
              <a:t>Keine Änderungen bei den Leistungsanforderungen</a:t>
            </a:r>
            <a:endParaRPr lang="de-DE" sz="1400" dirty="0">
              <a:latin typeface="Times New Roman"/>
              <a:ea typeface="Times New Roman"/>
              <a:cs typeface="Times New Roman"/>
            </a:endParaRPr>
          </a:p>
          <a:p>
            <a:pPr lvl="0">
              <a:buFont typeface="Wingdings"/>
              <a:buChar char=""/>
            </a:pPr>
            <a:r>
              <a:rPr lang="de-DE" dirty="0">
                <a:latin typeface="Times New Roman"/>
                <a:ea typeface="Times New Roman"/>
                <a:cs typeface="Times New Roman"/>
              </a:rPr>
              <a:t>Leistungsabzeichen (Verbandsabzeichen)</a:t>
            </a:r>
            <a:endParaRPr lang="de-DE" sz="1400" dirty="0">
              <a:latin typeface="Times New Roman"/>
              <a:ea typeface="Times New Roman"/>
              <a:cs typeface="Times New Roman"/>
            </a:endParaRPr>
          </a:p>
          <a:p>
            <a:pPr marL="266700" indent="0">
              <a:spcAft>
                <a:spcPts val="0"/>
              </a:spcAft>
              <a:buNone/>
            </a:pPr>
            <a:r>
              <a:rPr lang="de-DE" dirty="0">
                <a:latin typeface="Times New Roman"/>
                <a:ea typeface="Times New Roman"/>
              </a:rPr>
              <a:t> Neu: Deutscher Junior-Retter (Ausdauer)</a:t>
            </a:r>
            <a:endParaRPr lang="de-DE" sz="1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de-DE" dirty="0">
                <a:latin typeface="Times New Roman"/>
                <a:ea typeface="Times New Roman"/>
                <a:cs typeface="Times New Roman"/>
              </a:rPr>
              <a:t>Videos Seilspringen</a:t>
            </a:r>
            <a:endParaRPr lang="de-DE" sz="1400" dirty="0">
              <a:latin typeface="Times New Roman"/>
              <a:ea typeface="Times New Roman"/>
              <a:cs typeface="Times New Roman"/>
            </a:endParaRPr>
          </a:p>
          <a:p>
            <a:pPr marL="266700" indent="0">
              <a:spcAft>
                <a:spcPts val="0"/>
              </a:spcAft>
              <a:buNone/>
            </a:pPr>
            <a:r>
              <a:rPr lang="de-DE" dirty="0">
                <a:latin typeface="Times New Roman"/>
                <a:ea typeface="Times New Roman"/>
              </a:rPr>
              <a:t> + Prüfungswegweiser</a:t>
            </a:r>
            <a:endParaRPr lang="de-DE" sz="1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de-DE" dirty="0">
                <a:latin typeface="Times New Roman"/>
                <a:ea typeface="Times New Roman"/>
                <a:cs typeface="Times New Roman"/>
              </a:rPr>
              <a:t>Änderungen im Prüfungswegweiser sind farbig gekennzeichnet</a:t>
            </a:r>
            <a:endParaRPr lang="de-DE" sz="1400" dirty="0">
              <a:latin typeface="Times New Roman"/>
              <a:ea typeface="Times New Roman"/>
              <a:cs typeface="Times New Roman"/>
            </a:endParaRPr>
          </a:p>
          <a:p>
            <a:pPr lvl="0">
              <a:buFont typeface="Wingdings"/>
              <a:buChar char=""/>
            </a:pPr>
            <a:r>
              <a:rPr lang="de-DE" dirty="0">
                <a:latin typeface="Times New Roman"/>
                <a:ea typeface="Times New Roman"/>
                <a:cs typeface="Times New Roman"/>
              </a:rPr>
              <a:t>Hinweis zum Umgang mit dem 3. Geschlecht</a:t>
            </a:r>
            <a:endParaRPr lang="de-DE" sz="1400" dirty="0">
              <a:latin typeface="Times New Roman"/>
              <a:ea typeface="Times New Roman"/>
              <a:cs typeface="Times New Roman"/>
            </a:endParaRPr>
          </a:p>
          <a:p>
            <a:pPr marL="266700" indent="0">
              <a:spcAft>
                <a:spcPts val="0"/>
              </a:spcAft>
              <a:buNone/>
            </a:pPr>
            <a:r>
              <a:rPr lang="de-DE" dirty="0">
                <a:latin typeface="Times New Roman"/>
                <a:ea typeface="Times New Roman"/>
              </a:rPr>
              <a:t> Prüfungswegweiser S. 8 </a:t>
            </a:r>
            <a:r>
              <a:rPr lang="de-DE" dirty="0" err="1">
                <a:latin typeface="Times New Roman"/>
                <a:ea typeface="Times New Roman"/>
              </a:rPr>
              <a:t>Ziff</a:t>
            </a:r>
            <a:r>
              <a:rPr lang="de-DE" dirty="0">
                <a:latin typeface="Times New Roman"/>
                <a:ea typeface="Times New Roman"/>
              </a:rPr>
              <a:t> 3.1.</a:t>
            </a:r>
            <a:endParaRPr lang="de-DE" sz="1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Sportabzeichen 2019</a:t>
            </a:r>
            <a:br>
              <a:rPr lang="de-DE" dirty="0"/>
            </a:br>
            <a:r>
              <a:rPr lang="de-DE" dirty="0"/>
              <a:t>+ Materialien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19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73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dirty="0"/>
              <a:t>Sportabzeichen Vereine 2018</a:t>
            </a:r>
            <a:br>
              <a:rPr lang="de-DE" sz="2500" dirty="0"/>
            </a:br>
            <a:r>
              <a:rPr lang="de-DE" sz="2500" dirty="0"/>
              <a:t>(Gesamtzahl </a:t>
            </a:r>
            <a:r>
              <a:rPr lang="de-DE" sz="2500" dirty="0" err="1"/>
              <a:t>Erw</a:t>
            </a:r>
            <a:r>
              <a:rPr lang="de-DE" sz="2500" dirty="0"/>
              <a:t>.-Sportabzeichen</a:t>
            </a:r>
            <a:r>
              <a:rPr lang="de-DE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0871" y="993101"/>
            <a:ext cx="6880225" cy="25467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Grafik 5" descr="https://www.lsb-niedersachsen.de/fileadmin/_processed_/1/4/csm_2017_11_Teaser_VerteilerNeu_DOSB-Sportabzeichen_862a18cec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1905000" cy="12477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82449"/>
              </p:ext>
            </p:extLst>
          </p:nvPr>
        </p:nvGraphicFramePr>
        <p:xfrm>
          <a:off x="467543" y="1347614"/>
          <a:ext cx="7704857" cy="3024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9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0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8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Rang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Verein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Erw.Mitgl.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Anzahl DSA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%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Eintracht Börger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738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13,55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TV Papenburg v. 1893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2141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81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3,08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GW Dersum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500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62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12,40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Vikt. Ahlen/Steinbild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387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10,08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Surwold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474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36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7,59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TuS Aschendorf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660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4,09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BW Dörpen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959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2,71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Sigiltra Sögel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737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3,26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Spvg. Lathen – Wahn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273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8,06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Neubörger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5,78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SuS Lehe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7,91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 SV Raspo Lathen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937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1,71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Neulangen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507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2,96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33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Font typeface="Wingdings"/>
              <a:buChar char=""/>
            </a:pPr>
            <a:r>
              <a:rPr lang="de-DE" sz="3600" dirty="0">
                <a:latin typeface="Times New Roman"/>
                <a:ea typeface="Times New Roman"/>
                <a:cs typeface="Times New Roman"/>
              </a:rPr>
              <a:t>Datenschutz für Menschen mit Behinderung</a:t>
            </a:r>
            <a:endParaRPr lang="de-DE" sz="1600" dirty="0">
              <a:latin typeface="Times New Roman"/>
              <a:ea typeface="Times New Roman"/>
              <a:cs typeface="Times New Roman"/>
            </a:endParaRPr>
          </a:p>
          <a:p>
            <a:pPr marL="266700" indent="0">
              <a:spcAft>
                <a:spcPts val="0"/>
              </a:spcAft>
              <a:buNone/>
            </a:pPr>
            <a:r>
              <a:rPr lang="de-DE" sz="3600" dirty="0">
                <a:latin typeface="Times New Roman"/>
                <a:ea typeface="Times New Roman"/>
              </a:rPr>
              <a:t> Prüfungswegweiser S. 11 </a:t>
            </a:r>
            <a:r>
              <a:rPr lang="de-DE" sz="3600" dirty="0" err="1">
                <a:latin typeface="Times New Roman"/>
                <a:ea typeface="Times New Roman"/>
              </a:rPr>
              <a:t>Ziff</a:t>
            </a:r>
            <a:r>
              <a:rPr lang="de-DE" sz="3600" dirty="0">
                <a:latin typeface="Times New Roman"/>
                <a:ea typeface="Times New Roman"/>
              </a:rPr>
              <a:t> 4.3.</a:t>
            </a:r>
            <a:endParaRPr lang="de-DE" sz="1600" dirty="0">
              <a:latin typeface="Times New Roman"/>
              <a:ea typeface="Times New Roman"/>
            </a:endParaRPr>
          </a:p>
          <a:p>
            <a:pPr marL="266700" indent="0">
              <a:spcAft>
                <a:spcPts val="0"/>
              </a:spcAft>
              <a:buNone/>
            </a:pPr>
            <a:r>
              <a:rPr lang="de-DE" dirty="0">
                <a:latin typeface="Times New Roman"/>
                <a:ea typeface="Times New Roman"/>
              </a:rPr>
              <a:t> + Umsetzung der DSGVO</a:t>
            </a:r>
            <a:endParaRPr lang="de-DE" sz="16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de-DE" u="sng" dirty="0">
                <a:latin typeface="Times New Roman"/>
                <a:ea typeface="Times New Roman"/>
                <a:cs typeface="Times New Roman"/>
              </a:rPr>
              <a:t>Auf der Rückseite der Prüfkarten</a:t>
            </a:r>
            <a:endParaRPr lang="de-DE" sz="1600" dirty="0">
              <a:latin typeface="Times New Roman"/>
              <a:ea typeface="Times New Roman"/>
              <a:cs typeface="Times New Roman"/>
            </a:endParaRPr>
          </a:p>
          <a:p>
            <a:pPr marL="266700" indent="0">
              <a:spcAft>
                <a:spcPts val="0"/>
              </a:spcAft>
              <a:buNone/>
            </a:pPr>
            <a:r>
              <a:rPr lang="de-DE" dirty="0">
                <a:latin typeface="Times New Roman"/>
                <a:ea typeface="Times New Roman"/>
              </a:rPr>
              <a:t> Passus zu Datenschutz</a:t>
            </a:r>
            <a:endParaRPr lang="de-DE" sz="16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de-DE" u="sng" dirty="0">
                <a:latin typeface="Times New Roman"/>
                <a:ea typeface="Times New Roman"/>
                <a:cs typeface="Times New Roman"/>
              </a:rPr>
              <a:t>Einwilligungserklärung</a:t>
            </a:r>
            <a:endParaRPr lang="de-DE" sz="1600" dirty="0">
              <a:latin typeface="Times New Roman"/>
              <a:ea typeface="Times New Roman"/>
              <a:cs typeface="Times New Roman"/>
            </a:endParaRPr>
          </a:p>
          <a:p>
            <a:pPr marL="266700" indent="0">
              <a:spcAft>
                <a:spcPts val="0"/>
              </a:spcAft>
              <a:buNone/>
            </a:pPr>
            <a:r>
              <a:rPr lang="de-DE" dirty="0">
                <a:latin typeface="Times New Roman"/>
                <a:ea typeface="Times New Roman"/>
              </a:rPr>
              <a:t> Für Menschen mit Behinderung ist erforderlich</a:t>
            </a:r>
            <a:endParaRPr lang="de-DE" sz="16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de-DE" u="sng" dirty="0">
                <a:latin typeface="Times New Roman"/>
                <a:ea typeface="Times New Roman"/>
                <a:cs typeface="Times New Roman"/>
              </a:rPr>
              <a:t>Einwilligungserklärung</a:t>
            </a:r>
            <a:endParaRPr lang="de-DE" sz="1600" dirty="0">
              <a:latin typeface="Times New Roman"/>
              <a:ea typeface="Times New Roman"/>
              <a:cs typeface="Times New Roman"/>
            </a:endParaRPr>
          </a:p>
          <a:p>
            <a:pPr marL="266700" indent="0">
              <a:spcAft>
                <a:spcPts val="0"/>
              </a:spcAft>
              <a:buNone/>
            </a:pPr>
            <a:r>
              <a:rPr lang="de-DE">
                <a:latin typeface="Times New Roman"/>
                <a:ea typeface="Times New Roman"/>
              </a:rPr>
              <a:t> Zur </a:t>
            </a:r>
            <a:r>
              <a:rPr lang="de-DE" dirty="0">
                <a:latin typeface="Times New Roman"/>
                <a:ea typeface="Times New Roman"/>
              </a:rPr>
              <a:t>Regelung der Rechte am Bild (Fotos und Videos)</a:t>
            </a:r>
            <a:endParaRPr lang="de-DE" sz="16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Sportabzeichen 2019</a:t>
            </a:r>
            <a:br>
              <a:rPr lang="de-DE" dirty="0"/>
            </a:br>
            <a:r>
              <a:rPr lang="de-DE" dirty="0"/>
              <a:t>+ Materialien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20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082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de-DE" u="sng" dirty="0"/>
              <a:t>Einzelprüfkarte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+ Alle Freitextfelder ausfüllen</a:t>
            </a:r>
          </a:p>
          <a:p>
            <a:pPr marL="0" indent="0">
              <a:buNone/>
            </a:pPr>
            <a:r>
              <a:rPr lang="de-DE" dirty="0"/>
              <a:t>+ Leistungen dürfen nicht abgeändert werden</a:t>
            </a:r>
          </a:p>
          <a:p>
            <a:pPr marL="0" indent="0">
              <a:buNone/>
            </a:pPr>
            <a:r>
              <a:rPr lang="de-DE" dirty="0"/>
              <a:t>+ Leistungen aus dem Leistungskatalog für Menschen mit  Behinderung </a:t>
            </a:r>
          </a:p>
          <a:p>
            <a:pPr marL="0" indent="0">
              <a:buNone/>
            </a:pPr>
            <a:r>
              <a:rPr lang="de-DE" dirty="0"/>
              <a:t>   und für Menschen ohne Behinderung dürfen nicht  kombiniert werden.</a:t>
            </a:r>
          </a:p>
          <a:p>
            <a:pPr marL="0" indent="0">
              <a:buNone/>
            </a:pPr>
            <a:r>
              <a:rPr lang="de-DE" dirty="0"/>
              <a:t>+ Es sind die im Jahr der Prüfung geltenden Bedingungen zu erfüllen</a:t>
            </a:r>
            <a:br>
              <a:rPr lang="de-DE" dirty="0"/>
            </a:br>
            <a:r>
              <a:rPr lang="de-DE" dirty="0"/>
              <a:t>   (Zusatz auf Unterlagen „gültig ab“)</a:t>
            </a:r>
          </a:p>
          <a:p>
            <a:pPr marL="0" indent="0">
              <a:buNone/>
            </a:pPr>
            <a:r>
              <a:rPr lang="de-DE" dirty="0"/>
              <a:t>+ pro Gruppe nur eine Disziplin eintragen.</a:t>
            </a:r>
          </a:p>
          <a:p>
            <a:pPr marL="0" indent="0">
              <a:buNone/>
            </a:pPr>
            <a:r>
              <a:rPr lang="de-DE" dirty="0"/>
              <a:t>+ in jeder Gruppe muss eine Disziplin erfüllt sein.</a:t>
            </a:r>
          </a:p>
          <a:p>
            <a:pPr marL="0" indent="0">
              <a:buNone/>
            </a:pPr>
            <a:r>
              <a:rPr lang="de-DE" dirty="0"/>
              <a:t>+ Kopie der letzten Urkunde ist </a:t>
            </a:r>
            <a:r>
              <a:rPr lang="de-DE" b="1" dirty="0"/>
              <a:t>nicht </a:t>
            </a:r>
            <a:r>
              <a:rPr lang="de-DE" dirty="0"/>
              <a:t>erforderlich.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Sportabzeichenbearbeitung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21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155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de-DE" sz="6800" u="sng" dirty="0"/>
              <a:t>Gruppenprüfkarte</a:t>
            </a:r>
            <a:endParaRPr lang="de-DE" sz="6800" dirty="0"/>
          </a:p>
          <a:p>
            <a:pPr marL="0" indent="0">
              <a:buNone/>
            </a:pPr>
            <a:r>
              <a:rPr lang="de-DE" sz="6800" dirty="0"/>
              <a:t>+ Einzutragen sind die erzielten Werte   (</a:t>
            </a:r>
            <a:r>
              <a:rPr lang="de-DE" sz="6800" dirty="0" err="1"/>
              <a:t>Zeiten,Weiten,Anzahl</a:t>
            </a:r>
            <a:r>
              <a:rPr lang="de-DE" sz="6800" dirty="0"/>
              <a:t> etc.)</a:t>
            </a:r>
          </a:p>
          <a:p>
            <a:pPr marL="0" indent="0">
              <a:buNone/>
            </a:pPr>
            <a:r>
              <a:rPr lang="de-DE" sz="6800" dirty="0"/>
              <a:t>   Punktzahl allein reicht nicht, „erfüllt“ ebenso wenig.</a:t>
            </a:r>
          </a:p>
          <a:p>
            <a:pPr marL="0" indent="0">
              <a:buNone/>
            </a:pPr>
            <a:r>
              <a:rPr lang="de-DE" sz="6800" dirty="0"/>
              <a:t>   Adressliste bei Ersterwerbern ist beizufügen.</a:t>
            </a:r>
          </a:p>
          <a:p>
            <a:pPr marL="0" indent="0">
              <a:buNone/>
            </a:pPr>
            <a:r>
              <a:rPr lang="de-DE" sz="6800" dirty="0"/>
              <a:t> </a:t>
            </a:r>
          </a:p>
          <a:p>
            <a:pPr marL="0" lvl="0" indent="0">
              <a:buNone/>
            </a:pPr>
            <a:r>
              <a:rPr lang="de-DE" sz="6800" u="sng" dirty="0"/>
              <a:t>Schwimmnachweis</a:t>
            </a:r>
            <a:endParaRPr lang="de-DE" sz="6800" dirty="0"/>
          </a:p>
          <a:p>
            <a:pPr marL="0" indent="0">
              <a:buNone/>
            </a:pPr>
            <a:r>
              <a:rPr lang="de-DE" sz="6800" dirty="0"/>
              <a:t>+ Nachweis muss nicht mit eingereicht werden.</a:t>
            </a:r>
          </a:p>
          <a:p>
            <a:pPr marL="0" indent="0">
              <a:buNone/>
            </a:pPr>
            <a:r>
              <a:rPr lang="de-DE" sz="6800" dirty="0"/>
              <a:t>    (Bestätigung Prüfer auf Prüfkarte genügt)</a:t>
            </a:r>
          </a:p>
          <a:p>
            <a:pPr marL="0" indent="0">
              <a:buNone/>
            </a:pPr>
            <a:r>
              <a:rPr lang="de-DE" sz="6800" dirty="0"/>
              <a:t> </a:t>
            </a:r>
          </a:p>
          <a:p>
            <a:pPr marL="0" lvl="0" indent="0">
              <a:buNone/>
            </a:pPr>
            <a:r>
              <a:rPr lang="de-DE" sz="6800" u="sng" dirty="0"/>
              <a:t>Laufzettel </a:t>
            </a:r>
            <a:r>
              <a:rPr lang="de-DE" sz="6800" dirty="0"/>
              <a:t>(ersetzen nicht die Prüfkarte als Dokument)</a:t>
            </a:r>
          </a:p>
          <a:p>
            <a:pPr marL="0" indent="0">
              <a:buNone/>
            </a:pPr>
            <a:r>
              <a:rPr lang="de-DE" sz="6800" dirty="0"/>
              <a:t>Männer, Frauen, Jugend(M), Jugend(W).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Sportabzeichenbearbeitung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22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728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Mini-Sportabzeichen </a:t>
            </a:r>
            <a:br>
              <a:rPr lang="de-DE" dirty="0"/>
            </a:br>
            <a:r>
              <a:rPr lang="de-DE" dirty="0"/>
              <a:t>mit </a:t>
            </a:r>
            <a:r>
              <a:rPr lang="de-DE" dirty="0" err="1"/>
              <a:t>Hoppel</a:t>
            </a:r>
            <a:r>
              <a:rPr lang="de-DE" dirty="0"/>
              <a:t> und Bürste</a:t>
            </a:r>
            <a:br>
              <a:rPr lang="de-DE" dirty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23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Inhaltsplatzhalter 6" descr="https://www.lsb-niedersachsen.de/fileadmin/_processed_/4/2/csm_block_u%E2%95%A0%C3%AAbungen_layout_0f3243ce27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9502"/>
            <a:ext cx="324036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266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Mini-Sportabzeichen </a:t>
            </a:r>
            <a:br>
              <a:rPr lang="de-DE" dirty="0"/>
            </a:br>
            <a:r>
              <a:rPr lang="de-DE" dirty="0"/>
              <a:t>mit </a:t>
            </a:r>
            <a:r>
              <a:rPr lang="de-DE" dirty="0" err="1"/>
              <a:t>Hoppel</a:t>
            </a:r>
            <a:r>
              <a:rPr lang="de-DE" dirty="0"/>
              <a:t> und Bürste</a:t>
            </a:r>
            <a:br>
              <a:rPr lang="de-DE" dirty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24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/>
              <a:t> </a:t>
            </a:r>
            <a:endParaRPr lang="de-DE" dirty="0"/>
          </a:p>
          <a:p>
            <a:pPr lvl="0"/>
            <a:r>
              <a:rPr lang="de-DE" dirty="0"/>
              <a:t>Fortbildungsunterlagen werden erstellt</a:t>
            </a:r>
          </a:p>
          <a:p>
            <a:pPr lvl="0"/>
            <a:r>
              <a:rPr lang="de-DE" dirty="0"/>
              <a:t>18.09.2019 Probelehrgang</a:t>
            </a:r>
          </a:p>
          <a:p>
            <a:r>
              <a:rPr lang="de-DE" dirty="0"/>
              <a:t>„Förderung der Selbstregulation mit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 err="1"/>
              <a:t>Hoppel</a:t>
            </a:r>
            <a:r>
              <a:rPr lang="de-DE" dirty="0"/>
              <a:t> und Bürste“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87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Mini-Sportabzeichen </a:t>
            </a:r>
            <a:br>
              <a:rPr lang="de-DE" dirty="0"/>
            </a:br>
            <a:r>
              <a:rPr lang="de-DE" dirty="0"/>
              <a:t>mit </a:t>
            </a:r>
            <a:r>
              <a:rPr lang="de-DE" dirty="0" err="1"/>
              <a:t>Hoppel</a:t>
            </a:r>
            <a:r>
              <a:rPr lang="de-DE" dirty="0"/>
              <a:t> und Bürste</a:t>
            </a:r>
            <a:br>
              <a:rPr lang="de-DE" dirty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25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 </a:t>
            </a:r>
            <a:endParaRPr lang="de-DE" dirty="0"/>
          </a:p>
        </p:txBody>
      </p:sp>
      <p:pic>
        <p:nvPicPr>
          <p:cNvPr id="6" name="Grafik 5" descr="https://www.lsb-niedersachsen.de/fileadmin/_processed_/4/6/csm_block_urkunde_layout_7dcb2bde0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8613"/>
            <a:ext cx="2606601" cy="4013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5964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e-DE" sz="3600" dirty="0" err="1"/>
              <a:t>Sportabzeichenabnehmen</a:t>
            </a:r>
            <a:r>
              <a:rPr lang="de-DE" sz="3600" dirty="0"/>
              <a:t> nur mit gültigem Prüfausweis</a:t>
            </a:r>
          </a:p>
          <a:p>
            <a:pPr lvl="0"/>
            <a:r>
              <a:rPr lang="de-DE" sz="3600" dirty="0"/>
              <a:t>Erwerb durch Teilnahme an einer Schulung/Lehrgang</a:t>
            </a:r>
          </a:p>
          <a:p>
            <a:pPr lvl="0"/>
            <a:r>
              <a:rPr lang="de-DE" sz="3600" dirty="0"/>
              <a:t>Prüfberechtigung auf Antrag an den LSB/Beauftragte </a:t>
            </a:r>
          </a:p>
          <a:p>
            <a:pPr marL="0" lvl="0" indent="0">
              <a:buNone/>
            </a:pPr>
            <a:r>
              <a:rPr lang="de-DE" sz="3600" dirty="0"/>
              <a:t>      für das dt. Sportabzeichen in Kreissportbünden.</a:t>
            </a:r>
          </a:p>
          <a:p>
            <a:pPr lvl="0"/>
            <a:r>
              <a:rPr lang="de-DE" sz="3600" dirty="0"/>
              <a:t>Sportlehrer sind durch Ausbildung qualifiziert.</a:t>
            </a:r>
          </a:p>
          <a:p>
            <a:pPr lvl="0"/>
            <a:r>
              <a:rPr lang="de-DE" sz="3600" dirty="0"/>
              <a:t>Lehrgänge führen Kreissportbünde durch nach den </a:t>
            </a:r>
          </a:p>
          <a:p>
            <a:pPr marL="0" lvl="0" indent="0">
              <a:buNone/>
            </a:pPr>
            <a:r>
              <a:rPr lang="de-DE" sz="3600" dirty="0"/>
              <a:t>      Richtlinien des DOSB     (8 LE od. 2 X 4 LE) 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Prüferwesen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26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553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/>
              <a:t>+ Umsetzung der DSGVO (Datenschutzgrundverordnung)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Rückseite Prüfkarte (Passus zum Datenschutz)</a:t>
            </a:r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dirty="0"/>
              <a:t>DSA-Bewerber muss auf die Verarbeitung </a:t>
            </a:r>
          </a:p>
          <a:p>
            <a:pPr marL="0" indent="0">
              <a:buNone/>
            </a:pPr>
            <a:r>
              <a:rPr lang="de-DE" dirty="0"/>
              <a:t>personenbezogener Daten hingewiesen werden. </a:t>
            </a:r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dirty="0"/>
              <a:t>Menschen mit Behinderung müssen grundsätzlich die</a:t>
            </a:r>
          </a:p>
          <a:p>
            <a:pPr marL="0" indent="0">
              <a:buNone/>
            </a:pPr>
            <a:r>
              <a:rPr lang="de-DE" dirty="0"/>
              <a:t>schriftliche Einwilligung geben.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Datenschutz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27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413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dirty="0"/>
              <a:t>06.06.2019   </a:t>
            </a:r>
            <a:r>
              <a:rPr lang="de-DE" dirty="0" err="1"/>
              <a:t>Sportivationstag</a:t>
            </a:r>
            <a:r>
              <a:rPr lang="de-DE" dirty="0"/>
              <a:t> in Papenburg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28.06.2019  </a:t>
            </a:r>
            <a:r>
              <a:rPr lang="de-DE" dirty="0" err="1"/>
              <a:t>Sportabzeichentourstop</a:t>
            </a:r>
            <a:r>
              <a:rPr lang="de-DE" dirty="0"/>
              <a:t> in Nordhorn</a:t>
            </a:r>
          </a:p>
          <a:p>
            <a:pPr marL="0" indent="0">
              <a:buNone/>
            </a:pPr>
            <a:r>
              <a:rPr lang="de-DE" dirty="0"/>
              <a:t>                      -Schulzentrum-</a:t>
            </a:r>
          </a:p>
          <a:p>
            <a:pPr marL="0" indent="0">
              <a:buNone/>
            </a:pPr>
            <a:r>
              <a:rPr lang="de-DE" dirty="0"/>
              <a:t>                      </a:t>
            </a:r>
            <a:r>
              <a:rPr lang="de-DE" dirty="0" err="1"/>
              <a:t>Deegfelderweg</a:t>
            </a:r>
            <a:r>
              <a:rPr lang="de-DE" dirty="0"/>
              <a:t> 90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Veranstaltungen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28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1708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/>
              <a:t>-    Prüferausbildung</a:t>
            </a:r>
          </a:p>
          <a:p>
            <a:pPr marL="0" indent="0">
              <a:buNone/>
            </a:pPr>
            <a:r>
              <a:rPr lang="de-DE" dirty="0"/>
              <a:t>     ( LE oder 2 X 4 LE) Förderung € 500,--  Förderantrag. Besondere Veranstaltung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-    Förderung einer Tagesveranstaltung </a:t>
            </a:r>
          </a:p>
          <a:p>
            <a:pPr marL="0" indent="0">
              <a:buNone/>
            </a:pPr>
            <a:r>
              <a:rPr lang="de-DE" dirty="0"/>
              <a:t>     Minisportabzeichen bis 250 €  für Materialien, Helfer etc.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-    BKK 24 – bereits erschöpft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 err="1"/>
              <a:t>Ernstings</a:t>
            </a:r>
            <a:r>
              <a:rPr lang="de-DE" dirty="0"/>
              <a:t> Familiensportabzeichen </a:t>
            </a:r>
          </a:p>
          <a:p>
            <a:pPr marL="0" indent="0">
              <a:buNone/>
            </a:pPr>
            <a:r>
              <a:rPr lang="de-DE" dirty="0"/>
              <a:t>       pro Person € 5,00, Urkunde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Fördermöglichkeiten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29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98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500" dirty="0"/>
              <a:t>Sportabzeichen Vereine 2018</a:t>
            </a:r>
            <a:br>
              <a:rPr lang="de-DE" sz="2500" dirty="0"/>
            </a:br>
            <a:r>
              <a:rPr lang="de-DE" sz="2500" dirty="0"/>
              <a:t>(Gesamtzahl </a:t>
            </a:r>
            <a:r>
              <a:rPr lang="de-DE" sz="2500" dirty="0" err="1"/>
              <a:t>Erw</a:t>
            </a:r>
            <a:r>
              <a:rPr lang="de-DE" sz="2500" dirty="0"/>
              <a:t>.-Sportabzeichen</a:t>
            </a:r>
            <a:r>
              <a:rPr lang="de-DE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3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0871" y="993101"/>
            <a:ext cx="6880225" cy="25467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Grafik 5" descr="https://www.lsb-niedersachsen.de/fileadmin/_processed_/1/4/csm_2017_11_Teaser_VerteilerNeu_DOSB-Sportabzeichen_862a18cec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1905000" cy="12477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90967"/>
              </p:ext>
            </p:extLst>
          </p:nvPr>
        </p:nvGraphicFramePr>
        <p:xfrm>
          <a:off x="539552" y="1254249"/>
          <a:ext cx="7524876" cy="310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6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5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Rang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Verein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Erw.Mitgl.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Anzahl DSA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%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SuS Rhede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557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2,51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Werpeloh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176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6,25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Herbrum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347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2,88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Spvg. Walchum/Hasselbrock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431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2,09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Fortuna Fresenburg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367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2,18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Esterwegen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723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1,11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Reha BSG Sögel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59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3,39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SV Sparta Werlte v. 1912 e.V.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830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0,24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SV BW </a:t>
                      </a:r>
                      <a:r>
                        <a:rPr lang="de-DE" sz="900" dirty="0" err="1">
                          <a:effectLst/>
                        </a:rPr>
                        <a:t>Lorup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611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0,33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SV Eisten/</a:t>
                      </a:r>
                      <a:r>
                        <a:rPr lang="de-DE" sz="900" dirty="0" err="1">
                          <a:effectLst/>
                        </a:rPr>
                        <a:t>Hüven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101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0,99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Bundeswehr 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Tagesbildungsstätte St. Lukas, Pbg.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Maximilian-Kolbe, Löningen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Mariengymnasium Pbg.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Abz.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561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760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Anregungen und Wünsche, Verschiedenes</a:t>
            </a:r>
            <a:br>
              <a:rPr lang="de-DE" dirty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30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731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u="sng" dirty="0">
                <a:hlinkClick r:id="rId2"/>
              </a:rPr>
              <a:t>www.dosb.de</a:t>
            </a:r>
            <a:r>
              <a:rPr lang="de-DE" sz="1600" u="sng" dirty="0"/>
              <a:t> 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- Sportentwicklung</a:t>
            </a:r>
          </a:p>
          <a:p>
            <a:pPr marL="0" indent="0">
              <a:buNone/>
            </a:pPr>
            <a:r>
              <a:rPr lang="de-DE" sz="1600" dirty="0"/>
              <a:t>- Sportabzeichen</a:t>
            </a:r>
          </a:p>
          <a:p>
            <a:pPr marL="0" indent="0">
              <a:buNone/>
            </a:pPr>
            <a:r>
              <a:rPr lang="de-DE" sz="1600" dirty="0"/>
              <a:t> </a:t>
            </a:r>
            <a:r>
              <a:rPr lang="de-DE" sz="1600" u="sng" dirty="0">
                <a:hlinkClick r:id="rId3"/>
              </a:rPr>
              <a:t>www.deutsches-sportabzeichen.de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- Die Sportabzeichen WEB-APP (Für Teilnehmer)</a:t>
            </a:r>
          </a:p>
          <a:p>
            <a:pPr marL="0" indent="0">
              <a:buNone/>
            </a:pPr>
            <a:r>
              <a:rPr lang="de-DE" sz="1600" dirty="0"/>
              <a:t>- Sportabzeichen Prüfer-Modul (Für Prüfer)</a:t>
            </a:r>
          </a:p>
          <a:p>
            <a:pPr marL="0" indent="0">
              <a:buNone/>
            </a:pPr>
            <a:r>
              <a:rPr lang="de-DE" sz="1600" dirty="0"/>
              <a:t>- Sportabzeichen erlangen</a:t>
            </a:r>
          </a:p>
          <a:p>
            <a:pPr marL="0" indent="0">
              <a:buNone/>
            </a:pPr>
            <a:r>
              <a:rPr lang="de-DE" sz="1600" dirty="0"/>
              <a:t>- </a:t>
            </a:r>
            <a:r>
              <a:rPr lang="de-DE" sz="1600" dirty="0" err="1"/>
              <a:t>Sportabzeichentreffs</a:t>
            </a:r>
            <a:endParaRPr lang="de-DE" sz="1600" dirty="0"/>
          </a:p>
          <a:p>
            <a:pPr marL="0" indent="0">
              <a:buNone/>
            </a:pPr>
            <a:r>
              <a:rPr lang="de-DE" sz="1600" dirty="0"/>
              <a:t>- Statistiken</a:t>
            </a:r>
          </a:p>
          <a:p>
            <a:pPr marL="0" indent="0">
              <a:buNone/>
            </a:pPr>
            <a:r>
              <a:rPr lang="de-DE" sz="1600" dirty="0"/>
              <a:t>- Downloads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Internetadressen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31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712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u="sng" dirty="0">
                <a:hlinkClick r:id="rId2"/>
              </a:rPr>
              <a:t>www.lsb-niedersachsen.de</a:t>
            </a:r>
            <a:r>
              <a:rPr lang="de-DE" sz="2000" dirty="0"/>
              <a:t> </a:t>
            </a:r>
          </a:p>
          <a:p>
            <a:pPr marL="0" indent="0">
              <a:buNone/>
            </a:pPr>
            <a:r>
              <a:rPr lang="de-DE" sz="2000" dirty="0"/>
              <a:t>&gt;   Themen</a:t>
            </a:r>
          </a:p>
          <a:p>
            <a:pPr marL="0" indent="0">
              <a:buNone/>
            </a:pPr>
            <a:r>
              <a:rPr lang="de-DE" sz="2000" dirty="0"/>
              <a:t>&gt;   Sportentwicklung </a:t>
            </a:r>
          </a:p>
          <a:p>
            <a:pPr>
              <a:buFont typeface="Wingdings"/>
              <a:buChar char="Ø"/>
            </a:pPr>
            <a:r>
              <a:rPr lang="de-DE" sz="2000" dirty="0"/>
              <a:t>Sportabzeichen/Sportabzeichen in der Schule</a:t>
            </a:r>
          </a:p>
          <a:p>
            <a:pPr marL="0" indent="0">
              <a:buNone/>
            </a:pPr>
            <a:r>
              <a:rPr lang="de-DE" sz="2000" dirty="0"/>
              <a:t>     (Arbeitshilfen u.  Dokumente)</a:t>
            </a:r>
          </a:p>
          <a:p>
            <a:pPr marL="0" indent="0">
              <a:buNone/>
            </a:pPr>
            <a:r>
              <a:rPr lang="de-DE" sz="2000" dirty="0"/>
              <a:t>     +  Ausschreibung</a:t>
            </a:r>
          </a:p>
          <a:p>
            <a:pPr marL="0" indent="0">
              <a:buNone/>
            </a:pPr>
            <a:r>
              <a:rPr lang="de-DE" sz="2000" dirty="0"/>
              <a:t>     + Wertungsbogen.</a:t>
            </a:r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Internetadressen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32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463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1800" u="sng" dirty="0">
                <a:hlinkClick r:id="rId2"/>
              </a:rPr>
              <a:t>www.ksb-emsland.de</a:t>
            </a:r>
            <a:r>
              <a:rPr lang="de-DE" sz="1800" dirty="0"/>
              <a:t>     </a:t>
            </a:r>
          </a:p>
          <a:p>
            <a:pPr>
              <a:buFont typeface="Wingdings"/>
              <a:buChar char="Ø"/>
            </a:pPr>
            <a:r>
              <a:rPr lang="de-DE" sz="1800" dirty="0"/>
              <a:t>Sportentwicklung</a:t>
            </a:r>
          </a:p>
          <a:p>
            <a:pPr>
              <a:buFont typeface="Wingdings"/>
              <a:buChar char="Ø"/>
            </a:pPr>
            <a:r>
              <a:rPr lang="de-DE" sz="1800" dirty="0"/>
              <a:t>Sportabzeichen</a:t>
            </a:r>
          </a:p>
          <a:p>
            <a:pPr marL="0" indent="0">
              <a:buNone/>
            </a:pPr>
            <a:r>
              <a:rPr lang="de-DE" sz="1800" dirty="0"/>
              <a:t>        - Berichte, Informationen    </a:t>
            </a:r>
          </a:p>
          <a:p>
            <a:pPr marL="0" indent="0">
              <a:buNone/>
            </a:pPr>
            <a:r>
              <a:rPr lang="de-DE" sz="1800" dirty="0"/>
              <a:t>        - Stützpunkte und Ansprechpartner</a:t>
            </a:r>
          </a:p>
          <a:p>
            <a:pPr marL="0" indent="0">
              <a:buNone/>
            </a:pPr>
            <a:r>
              <a:rPr lang="de-DE" sz="1800" dirty="0"/>
              <a:t>        - Abnahmezeiten</a:t>
            </a:r>
          </a:p>
          <a:p>
            <a:pPr marL="0" indent="0">
              <a:buNone/>
            </a:pPr>
            <a:r>
              <a:rPr lang="de-DE" sz="1800" dirty="0"/>
              <a:t>        -  Downloads Materialien</a:t>
            </a:r>
          </a:p>
          <a:p>
            <a:pPr marL="0" indent="0">
              <a:buNone/>
            </a:pPr>
            <a:r>
              <a:rPr lang="de-DE" sz="1800" dirty="0"/>
              <a:t>            (Prüfkarten, Laufzettel, Gruppenprüfkarte, </a:t>
            </a:r>
          </a:p>
          <a:p>
            <a:pPr marL="0" indent="0">
              <a:buNone/>
            </a:pPr>
            <a:r>
              <a:rPr lang="de-DE" sz="1800" dirty="0"/>
              <a:t>             Wertungsbogen,   Ausschreibung, etc.)</a:t>
            </a:r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dirty="0"/>
              <a:t>Internetadressen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33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721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3917" y="195262"/>
            <a:ext cx="6890564" cy="857250"/>
          </a:xfrm>
        </p:spPr>
        <p:txBody>
          <a:bodyPr/>
          <a:lstStyle/>
          <a:p>
            <a:br>
              <a:rPr lang="de-DE" sz="2800" dirty="0"/>
            </a:br>
            <a:r>
              <a:rPr lang="de-DE" sz="2800" dirty="0"/>
              <a:t>Pokal des Kreissportbundes   </a:t>
            </a:r>
            <a:br>
              <a:rPr lang="de-DE" sz="2800" dirty="0"/>
            </a:br>
            <a:r>
              <a:rPr lang="de-DE" sz="2800" dirty="0"/>
              <a:t>(Auswertung nach Prozenten)</a:t>
            </a:r>
            <a:br>
              <a:rPr lang="de-DE" sz="2800" dirty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4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0871" y="993101"/>
            <a:ext cx="6880225" cy="25467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Grafik 5" descr="https://www.lsb-niedersachsen.de/fileadmin/_processed_/1/4/csm_2017_11_Teaser_VerteilerNeu_DOSB-Sportabzeichen_862a18cec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1905000" cy="12477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038427"/>
              </p:ext>
            </p:extLst>
          </p:nvPr>
        </p:nvGraphicFramePr>
        <p:xfrm>
          <a:off x="467544" y="1347617"/>
          <a:ext cx="7560840" cy="3096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Platz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              Verein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%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DJK Eintracht Börger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13,55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Grün-Weiß Dersum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12,40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Vikt. Ahlen/Steinbild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10,08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Spielvereinigung Lathen-Wahn 1980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8,06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Spiel und Sport Lehe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7,91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Surwold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7,59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Werpeloh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6,25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DJK Neubörger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5,78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Turn- und Sportverein Aschendorf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4,09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Reha BSG Sögel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3,39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Sigiltra Sögel 1920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3,26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TV Papenburg von 1893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3,08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65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3917" y="195262"/>
            <a:ext cx="6890564" cy="857250"/>
          </a:xfrm>
        </p:spPr>
        <p:txBody>
          <a:bodyPr/>
          <a:lstStyle/>
          <a:p>
            <a:br>
              <a:rPr lang="de-DE" sz="2800" dirty="0"/>
            </a:br>
            <a:r>
              <a:rPr lang="de-DE" sz="2800" dirty="0"/>
              <a:t>Pokal des Kreissportbundes   </a:t>
            </a:r>
            <a:br>
              <a:rPr lang="de-DE" sz="2800" dirty="0"/>
            </a:br>
            <a:r>
              <a:rPr lang="de-DE" sz="2800" dirty="0"/>
              <a:t>(Auswertung nach Prozenten)</a:t>
            </a:r>
            <a:br>
              <a:rPr lang="de-DE" sz="2800" dirty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5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0871" y="993101"/>
            <a:ext cx="6880225" cy="25467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Grafik 5" descr="https://www.lsb-niedersachsen.de/fileadmin/_processed_/1/4/csm_2017_11_Teaser_VerteilerNeu_DOSB-Sportabzeichen_862a18cec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1905000" cy="12477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84081"/>
              </p:ext>
            </p:extLst>
          </p:nvPr>
        </p:nvGraphicFramePr>
        <p:xfrm>
          <a:off x="467544" y="1347609"/>
          <a:ext cx="7992888" cy="3096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7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1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Platz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              Verein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%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Eintr. Neulangen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2,96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Herbrum 1923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2,88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Blau-Weiß Dörpen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2,71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SuS Rhede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2,51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SV Fortuna Fresenburg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2,18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Spvg. Walchum/hasselbrock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2,09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Rasensport Lathen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1,71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Esterwegen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1,11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SV BW Lorup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0,33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SV Eisten/Hüven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0,99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23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DJK Sparta Werlte 1912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0,24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01900" y="1951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20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3917" y="195262"/>
            <a:ext cx="6890564" cy="857250"/>
          </a:xfrm>
        </p:spPr>
        <p:txBody>
          <a:bodyPr/>
          <a:lstStyle/>
          <a:p>
            <a:r>
              <a:rPr lang="de-DE" sz="2800" dirty="0"/>
              <a:t>Sportabzeichen </a:t>
            </a:r>
            <a:br>
              <a:rPr lang="de-DE" sz="2800" dirty="0"/>
            </a:br>
            <a:r>
              <a:rPr lang="de-DE" sz="2800" dirty="0"/>
              <a:t>Familienwettbewerb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6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0871" y="993101"/>
            <a:ext cx="6880225" cy="25467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Grafik 5" descr="https://www.lsb-niedersachsen.de/fileadmin/_processed_/1/4/csm_2017_11_Teaser_VerteilerNeu_DOSB-Sportabzeichen_862a18cec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19050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01900" y="1951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468488"/>
              </p:ext>
            </p:extLst>
          </p:nvPr>
        </p:nvGraphicFramePr>
        <p:xfrm>
          <a:off x="467545" y="1247777"/>
          <a:ext cx="7992886" cy="3196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77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SV Grün-Weiß Dersum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SV Viktoria Ahlen-Steinbild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DJK Eintracht Börger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SV Neubörger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SV BW Dörpen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TV Papenburg v. 1896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SV Sigiltra Sögel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SV Surwold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Spvg. Lathen/Wahn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SV Esterwegen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effectLst/>
                        </a:rPr>
                        <a:t>Angeh</a:t>
                      </a:r>
                      <a:r>
                        <a:rPr lang="it-IT" sz="1200" dirty="0">
                          <a:effectLst/>
                        </a:rPr>
                        <a:t>.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651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3917" y="195262"/>
            <a:ext cx="6890564" cy="857250"/>
          </a:xfrm>
        </p:spPr>
        <p:txBody>
          <a:bodyPr/>
          <a:lstStyle/>
          <a:p>
            <a:r>
              <a:rPr lang="de-DE" sz="2800" dirty="0"/>
              <a:t>Sportabzeichen </a:t>
            </a:r>
            <a:br>
              <a:rPr lang="de-DE" sz="2800" dirty="0"/>
            </a:br>
            <a:r>
              <a:rPr lang="de-DE" sz="2800" dirty="0"/>
              <a:t>Familienwettbewerb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7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0871" y="993101"/>
            <a:ext cx="6880225" cy="25467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Grafik 5" descr="https://www.lsb-niedersachsen.de/fileadmin/_processed_/1/4/csm_2017_11_Teaser_VerteilerNeu_DOSB-Sportabzeichen_862a18cec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19050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01900" y="1951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1921"/>
              </p:ext>
            </p:extLst>
          </p:nvPr>
        </p:nvGraphicFramePr>
        <p:xfrm>
          <a:off x="467543" y="1347612"/>
          <a:ext cx="7776864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0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11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SV Fortuna Fresenburg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Spvg Walchum/Hasselb.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SV Eintr. Neulangen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SV </a:t>
                      </a:r>
                      <a:r>
                        <a:rPr lang="de-DE" sz="1200" dirty="0" err="1">
                          <a:effectLst/>
                        </a:rPr>
                        <a:t>Herbrum</a:t>
                      </a:r>
                      <a:r>
                        <a:rPr lang="de-DE" sz="1200" dirty="0">
                          <a:effectLst/>
                        </a:rPr>
                        <a:t> 1923 e.V.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SUS Lehe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Fam,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TuS Aschendorf e.V.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Ohne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Fam.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Angeh.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93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11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3917" y="195262"/>
            <a:ext cx="6890564" cy="857250"/>
          </a:xfrm>
        </p:spPr>
        <p:txBody>
          <a:bodyPr/>
          <a:lstStyle/>
          <a:p>
            <a:r>
              <a:rPr lang="de-DE" sz="2800" dirty="0"/>
              <a:t>Sportabzeichen </a:t>
            </a:r>
            <a:br>
              <a:rPr lang="de-DE" sz="2800" dirty="0"/>
            </a:br>
            <a:r>
              <a:rPr lang="de-DE" sz="2800" dirty="0"/>
              <a:t>Schulwettbewerb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8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0871" y="993101"/>
            <a:ext cx="6880225" cy="25467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Grafik 5" descr="https://www.lsb-niedersachsen.de/fileadmin/_processed_/1/4/csm_2017_11_Teaser_VerteilerNeu_DOSB-Sportabzeichen_862a18cec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19050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01900" y="1951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07754"/>
              </p:ext>
            </p:extLst>
          </p:nvPr>
        </p:nvGraphicFramePr>
        <p:xfrm>
          <a:off x="467544" y="1347617"/>
          <a:ext cx="7632847" cy="309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4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4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Ober-/Niederlangen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74,28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Süd-Hümmling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67,74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Rastdorf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64,29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Werpeloh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60,00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Mittelkanalschule Pbg.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75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52,00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Kluse/Ahlen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51,85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Dersum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28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46,42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St. Joh.Spahnharrenstätte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19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46,34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Börger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51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23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45,10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Hilkenbrook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15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40,00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GS Waldschule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37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14</a:t>
                      </a:r>
                      <a:endParaRPr lang="de-DE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37,84</a:t>
                      </a:r>
                      <a:endParaRPr lang="de-DE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9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3917" y="195262"/>
            <a:ext cx="6890564" cy="857250"/>
          </a:xfrm>
        </p:spPr>
        <p:txBody>
          <a:bodyPr/>
          <a:lstStyle/>
          <a:p>
            <a:r>
              <a:rPr lang="de-DE" sz="2800" dirty="0"/>
              <a:t>Sportabzeichen </a:t>
            </a:r>
            <a:br>
              <a:rPr lang="de-DE" sz="2800" dirty="0"/>
            </a:br>
            <a:r>
              <a:rPr lang="de-DE" sz="2800" dirty="0"/>
              <a:t>Schulwettbewerb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3824-D7E9-4954-9A72-606B09BA5678}" type="slidenum">
              <a:rPr lang="de-DE" smtClean="0"/>
              <a:t>9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0871" y="993101"/>
            <a:ext cx="6880225" cy="25467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" name="Grafik 5" descr="https://www.lsb-niedersachsen.de/fileadmin/_processed_/1/4/csm_2017_11_Teaser_VerteilerNeu_DOSB-Sportabzeichen_862a18cec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19050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01900" y="1951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120477"/>
              </p:ext>
            </p:extLst>
          </p:nvPr>
        </p:nvGraphicFramePr>
        <p:xfrm>
          <a:off x="467543" y="1059584"/>
          <a:ext cx="7056785" cy="3534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Dersum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34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33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97,03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Rastdorf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18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94,74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Ober-/Niederlangen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40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35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87,50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Süd-Hümmling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70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61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87,14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Kluse/Ahlen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41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35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85,37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Renkenb./Wippingen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48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39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81,25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Waldschule Pbg.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38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29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76,32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Werpeloh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16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72,73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Fresenburg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33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69,70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Mittelkanal Papenburg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73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45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61,64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Hilkenbrook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55,00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Börger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55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26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47,27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Ludgerus Rhede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60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28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46,67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Spahnharrenstätte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45,95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Heede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51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43,13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Breddenberg-Heidbrücken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40,74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Sustrum-Moor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30,43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Splitting Papenburg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 47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14,89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C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GS Lorup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</a:t>
                      </a:r>
                      <a:endParaRPr lang="de-DE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10,45</a:t>
                      </a:r>
                      <a:endParaRPr lang="de-DE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87" marR="41187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998169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1789</Words>
  <Application>Microsoft Office PowerPoint</Application>
  <PresentationFormat>Bildschirmpräsentation (16:9)</PresentationFormat>
  <Paragraphs>917</Paragraphs>
  <Slides>33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Wingdings</vt:lpstr>
      <vt:lpstr>Benutzerdefiniertes Design</vt:lpstr>
      <vt:lpstr>1_Benutzerdefiniertes Design</vt:lpstr>
      <vt:lpstr>Larissa</vt:lpstr>
      <vt:lpstr>Herzlich Willkommen</vt:lpstr>
      <vt:lpstr>Sportabzeichen Vereine 2018 (Gesamtzahl Erw.-Sportabzeichen)</vt:lpstr>
      <vt:lpstr>Sportabzeichen Vereine 2018 (Gesamtzahl Erw.-Sportabzeichen)</vt:lpstr>
      <vt:lpstr> Pokal des Kreissportbundes    (Auswertung nach Prozenten) </vt:lpstr>
      <vt:lpstr> Pokal des Kreissportbundes    (Auswertung nach Prozenten) </vt:lpstr>
      <vt:lpstr>Sportabzeichen  Familienwettbewerb</vt:lpstr>
      <vt:lpstr>Sportabzeichen  Familienwettbewerb</vt:lpstr>
      <vt:lpstr>Sportabzeichen  Schulwettbewerb</vt:lpstr>
      <vt:lpstr>Sportabzeichen  Schulwettbewerb</vt:lpstr>
      <vt:lpstr>Sportabzeichen  Schulwettbewerb</vt:lpstr>
      <vt:lpstr>Emsland Nord</vt:lpstr>
      <vt:lpstr>Emsland Gesamt</vt:lpstr>
      <vt:lpstr>Familiensportabzeichen</vt:lpstr>
      <vt:lpstr>Schulwettbewerb  (Niedersachsen)</vt:lpstr>
      <vt:lpstr>Sportabzeichen Schulwettbewerb</vt:lpstr>
      <vt:lpstr>Sportabzeichen Schulwettbewerb</vt:lpstr>
      <vt:lpstr>Sportabzeichen Schulwettbewerb</vt:lpstr>
      <vt:lpstr>Sportabzeichen Schulwettbewerb</vt:lpstr>
      <vt:lpstr>Sportabzeichen 2019 + Materialien</vt:lpstr>
      <vt:lpstr>Sportabzeichen 2019 + Materialien</vt:lpstr>
      <vt:lpstr>Sportabzeichenbearbeitung</vt:lpstr>
      <vt:lpstr>Sportabzeichenbearbeitung</vt:lpstr>
      <vt:lpstr> Mini-Sportabzeichen  mit Hoppel und Bürste </vt:lpstr>
      <vt:lpstr> Mini-Sportabzeichen  mit Hoppel und Bürste </vt:lpstr>
      <vt:lpstr> Mini-Sportabzeichen  mit Hoppel und Bürste </vt:lpstr>
      <vt:lpstr>Prüferwesen</vt:lpstr>
      <vt:lpstr>Datenschutz</vt:lpstr>
      <vt:lpstr>Veranstaltungen</vt:lpstr>
      <vt:lpstr>Fördermöglichkeiten</vt:lpstr>
      <vt:lpstr> Anregungen und Wünsche, Verschiedenes </vt:lpstr>
      <vt:lpstr> Internetadressen</vt:lpstr>
      <vt:lpstr> Internetadressen</vt:lpstr>
      <vt:lpstr> Internetadressen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praktikant</dc:creator>
  <cp:lastModifiedBy>Heege Ludger</cp:lastModifiedBy>
  <cp:revision>624</cp:revision>
  <cp:lastPrinted>2019-02-25T16:25:54Z</cp:lastPrinted>
  <dcterms:created xsi:type="dcterms:W3CDTF">2014-11-13T14:54:07Z</dcterms:created>
  <dcterms:modified xsi:type="dcterms:W3CDTF">2019-04-22T18:10:05Z</dcterms:modified>
</cp:coreProperties>
</file>